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67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6600"/>
    <a:srgbClr val="008000"/>
    <a:srgbClr val="003300"/>
    <a:srgbClr val="BF5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A0C3E-A8F0-4700-839D-3EBBEE1AB2AB}" type="datetimeFigureOut">
              <a:rPr lang="fr-FR" smtClean="0"/>
              <a:t>09/01/2019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92885-E39F-41F5-9737-C48D060FD6C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439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4F49FD-DE31-4D07-8A94-A3ACE21F5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107C37A-0DEA-4416-A524-CCACE5513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4B068E-B01E-4E93-A00C-6EA8037D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D2F1C-DFC8-4092-A40C-926D8447E82C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218079-468F-4FBB-80F9-CE0050BE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562680-E735-4ABD-A52A-1A4A99F4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537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591E5-E0C0-4EF2-91AE-FFD40D8C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D6D0BD-469A-41D8-A96C-AAA73930A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1A9484-D5C1-4E0F-A027-FC2D900FA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A0A6-4A37-43F7-9031-DE63A4245688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98C3F1-83FE-4D5F-9A98-F13C51E2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98A8AC-DC9A-473C-B09F-0362B317E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045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487FC09-3273-4047-85CC-A8439C811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11E8EBF-5841-4DB7-B3F2-ACEDBCF37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90D905-F812-4CD3-9281-7A2C4755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744F-0EDA-4C94-B100-C2BFDE6109F2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81D250-E798-49FB-8CF4-9FC9FCA5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90DC47-E4BE-42F1-92CF-C08F0562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033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0C7B30-CE19-48D2-B02F-3003F60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81508C-34FB-4DEC-BB7F-D15C2A26B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D7523F-0A54-400A-8BD8-ABB983923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C2A9E-545F-47A3-8F3B-ED0B2B9F5C52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BC8534-EC5B-49FC-8458-9245C0246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A4D3A6-AFB9-4125-9CEA-A2F611A8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658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ABFC39-82A4-4030-9DE4-257E1617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2E8F47-3CF2-4822-93A8-0D3E4A6A7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D4250B-4BE0-4CEA-80DF-CFB8B518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1A77-CF73-4D5E-B49C-8E697FB2F156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958020-47DB-42E7-8367-1A2B9FC2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09485F-C8A3-4BDA-B911-CA9CB484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651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2F5E6-2F06-4B73-8F82-D5FB336C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A1A902-BA2D-4346-A92F-AED640C94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3A4ED6-4EDF-4B2A-AE06-A58AC5C92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BD19D9-F41E-4729-889B-6E9D4ED2E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70AE-FA25-4CEA-AFA9-DFC8077894B0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518D31-C984-4E9C-B2BE-90A95BD6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8ECF1E-D649-4D1A-88E0-11705C00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784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45FD9-6165-436D-BC34-4E40E82FC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AC768B-673B-41E6-98D0-A5499BDD7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FDB22F-DA61-4A74-8881-316C08A5D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7B11D5-CDAE-4E27-A65E-B8B7CBEFA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E418EA-E59B-48A1-B836-7715B22F7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6A45A5D-9270-43E0-BACB-25585065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71EC-6A0F-4D27-9761-EBAB1ACB8DFB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3852C7D-E4DB-4678-8D16-2F3CC1B6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6ED04B6-A78D-466E-82D8-FBE5EE46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300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484DA-6D97-4AF5-BB45-D1B8A9D76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B104AE-78FF-4F9B-BF16-93BA3493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78A8-8A03-4E80-B84A-6DC726310B00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C72FE5-5AC1-4660-872A-85B1D944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1409515-2A0F-4836-B90C-B21D3ECB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5352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C5BB9B-570D-4F22-A4FA-7FE749D07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CAFA-74D8-48AA-837D-0BB8493D11C9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8B32E70-4604-4C60-9265-BC0C0D89B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0AD843-5536-4258-A55D-9023B1A4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CB4991-B3AC-4480-B2E2-0AF2CF3B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418D7F-3133-413C-BBE6-BDDF08997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B150B8-529F-4FAD-A8A3-27BFB0B1D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E956CB-868F-4964-8246-19205195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8F0D-A5D2-41F3-B17C-490FB15E820F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B6E855-0AF7-44AB-9678-A8E3F4F0F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CA2889-649F-47B4-8F8C-AD5FF113D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597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7ECAF-BFF6-4F54-A4F1-9578EE756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C93834-BF69-4770-BCD7-B139FCF67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8E959C-9A83-4955-AC96-40608D091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D5447B-C3C5-4BCD-A693-4C470CF64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B880-2E0F-4185-88FD-D5FD0D570F0F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5C9708-1AF0-42C2-BBA3-F1FB5A8F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53F5FE-3EEC-4E65-887B-F4C91D97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630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BAF935D-A785-4215-98C3-1011C8982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74D251-0DC2-4053-B53D-8AF8B704D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69E520-E1D1-464A-AD9F-0ACB1B224A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E24CE-6BF9-4C12-A87A-C03EA09C83B9}" type="datetime1">
              <a:rPr lang="fr-FR" smtClean="0"/>
              <a:t>09/01/2019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11E88-40B3-4691-8934-94B8DEB8E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563637-4396-4C7A-A6FD-DD115142C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6565-ABC1-4A14-AA63-B3A04A4F9F0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574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1069" y="2570192"/>
            <a:ext cx="8991600" cy="2940133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Autofit/>
          </a:bodyPr>
          <a:lstStyle/>
          <a:p>
            <a:r>
              <a:rPr lang="fr-FR" sz="4400" b="1" cap="all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Détournement</a:t>
            </a:r>
            <a:r>
              <a:rPr lang="fr-FR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4400" b="1" cap="all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présumé</a:t>
            </a:r>
            <a:r>
              <a:rPr lang="fr-FR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DE DENIERS PUBLICS PORTANT SUR + 94 milliards FCFA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B2A250-0C1A-4396-8AEA-F2EB012F0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8688" y="5600700"/>
            <a:ext cx="7974623" cy="119575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3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Modus operandi : </a:t>
            </a:r>
          </a:p>
          <a:p>
            <a:r>
              <a:rPr lang="fr-FR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Faux actes d’acquiescement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RÃ©sultat de recherche d'images pour &quot;logo dgid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RÃ©sultat de recherche d'images pour &quot;logo dgid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A69CEB9-DA8E-46AB-BD25-25477EECF9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06" y="569272"/>
            <a:ext cx="4468986" cy="165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77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1061" y="262524"/>
            <a:ext cx="8566546" cy="10116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32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Contenu des deux (02) actes d’acquiescement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10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1035792" y="1606364"/>
            <a:ext cx="10421815" cy="47499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just"/>
            <a:r>
              <a:rPr lang="fr-FR" sz="2800" b="1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800" b="1" baseline="30000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800" b="1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acte d’acquiescement partiel sur </a:t>
            </a:r>
            <a:r>
              <a:rPr lang="fr-FR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1 217 707 m² (+121 ha) 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contrepartie de francs CFA </a:t>
            </a:r>
            <a:r>
              <a:rPr lang="fr-FR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44.833.159.000 FCFA 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compte de la société CFU, propriété de Seydou SARR</a:t>
            </a:r>
          </a:p>
          <a:p>
            <a:pPr algn="just"/>
            <a:r>
              <a:rPr lang="fr-FR" sz="2800" b="1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2800" b="1" baseline="30000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2800" b="1" dirty="0">
                <a:ln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acte d’acquiescement partiel sur : </a:t>
            </a:r>
            <a:r>
              <a:rPr lang="fr-FR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1 350 000 m² (135 ha) 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indemnisés à hauteur de </a:t>
            </a:r>
            <a:r>
              <a:rPr lang="fr-FR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49.950.000.000 FCFA 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compte de la société SOFICO, propriété de Seydou SARR</a:t>
            </a:r>
          </a:p>
          <a:p>
            <a:pPr algn="just"/>
            <a:r>
              <a:rPr lang="fr-FR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alloué à SEYDOU SARR: 94.783.1590.00 FCFA 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le dos du contribuable sénégalais.</a:t>
            </a:r>
          </a:p>
          <a:p>
            <a:pPr algn="just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Indemnité accordée aux familles </a:t>
            </a:r>
            <a:r>
              <a:rPr lang="fr-FR" sz="2800" b="1" dirty="0" err="1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Ndiaga</a:t>
            </a: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NDOYE et consorts  (toujours propriétaires aux yeux de la loi)= </a:t>
            </a:r>
            <a:r>
              <a:rPr lang="fr-FR" sz="28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00 FCFA. </a:t>
            </a:r>
          </a:p>
        </p:txBody>
      </p:sp>
    </p:spTree>
    <p:extLst>
      <p:ext uri="{BB962C8B-B14F-4D97-AF65-F5344CB8AC3E}">
        <p14:creationId xmlns:p14="http://schemas.microsoft.com/office/powerpoint/2010/main" val="87824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229" y="586612"/>
            <a:ext cx="3204939" cy="10116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Constat 1</a:t>
            </a:r>
            <a:endParaRPr lang="fr-FR" sz="4000" dirty="0">
              <a:solidFill>
                <a:srgbClr val="40404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11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1035792" y="1928104"/>
            <a:ext cx="10421815" cy="1924368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fr-FR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 txBox="1">
            <a:spLocks/>
          </p:cNvSpPr>
          <p:nvPr/>
        </p:nvSpPr>
        <p:spPr>
          <a:xfrm>
            <a:off x="1750898" y="1928104"/>
            <a:ext cx="8991600" cy="4565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fr-FR" sz="36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la même commission de conciliation réunie le même jour soit le 21 août 2017 a utilisé </a:t>
            </a:r>
            <a:r>
              <a:rPr lang="fr-FR" sz="36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deux actes </a:t>
            </a:r>
            <a:r>
              <a:rPr lang="fr-FR" sz="36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d’acquiescement différents sur </a:t>
            </a:r>
            <a:r>
              <a:rPr lang="fr-FR" sz="36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 même titre</a:t>
            </a:r>
            <a:r>
              <a:rPr lang="fr-FR" sz="36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signés le jour suivant, soit le 22 août 2017 au profit de la même personne utilisant deux sociétés  différentes lui appartenant </a:t>
            </a:r>
            <a:endParaRPr lang="fr-FR" sz="3600" dirty="0">
              <a:solidFill>
                <a:srgbClr val="40404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9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9504" y="885929"/>
            <a:ext cx="3204939" cy="10116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Constat 2</a:t>
            </a:r>
            <a:endParaRPr lang="fr-FR" sz="4000" b="1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12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 txBox="1">
            <a:spLocks/>
          </p:cNvSpPr>
          <p:nvPr/>
        </p:nvSpPr>
        <p:spPr>
          <a:xfrm>
            <a:off x="1600195" y="2281817"/>
            <a:ext cx="8991600" cy="36902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fr-FR" sz="3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 prix au mètre carré retenu pour cette opération est supérieur :</a:t>
            </a:r>
          </a:p>
          <a:p>
            <a:pPr algn="just"/>
            <a:endParaRPr lang="fr-FR" sz="38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fr-FR" sz="3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au barème prévu par le Décret n° 2010-439 du 06 avril 2010 pour le calcul de l’indemnité d’expropriation pour cause d’utilité publique</a:t>
            </a:r>
          </a:p>
          <a:p>
            <a:pPr algn="just"/>
            <a:endParaRPr lang="fr-FR" sz="38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fr-FR" sz="3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et au barème d’indemnisation des victimes du TER  dans la même zone </a:t>
            </a:r>
          </a:p>
          <a:p>
            <a:pPr marL="571500" indent="-571500" algn="just">
              <a:buFontTx/>
              <a:buChar char="-"/>
            </a:pPr>
            <a:endParaRPr lang="fr-FR" sz="40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68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9429" y="1008121"/>
            <a:ext cx="2873131" cy="10116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Constat 3</a:t>
            </a:r>
            <a:endParaRPr lang="fr-FR" sz="4000" dirty="0">
              <a:solidFill>
                <a:srgbClr val="40404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13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 txBox="1">
            <a:spLocks/>
          </p:cNvSpPr>
          <p:nvPr/>
        </p:nvSpPr>
        <p:spPr>
          <a:xfrm>
            <a:off x="1600194" y="2530348"/>
            <a:ext cx="8991600" cy="36894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Seydou SARR qui, n’a jamais détenu un droit de propriété sur le titre en question a reçu  </a:t>
            </a:r>
            <a:r>
              <a:rPr lang="fr-FR" sz="3200" b="1" u="sng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94.783.159.000 </a:t>
            </a:r>
            <a:r>
              <a:rPr lang="fr-FR" sz="3200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FCFA tandis que les familles Ndiaga Ndoye et consorts courent encore derrière une indemnisation. A ce jour, elles sont détentrices du droit de propriété et doivent être indemnisées.</a:t>
            </a:r>
            <a:endParaRPr lang="fr-FR" sz="3200" dirty="0">
              <a:solidFill>
                <a:srgbClr val="40404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4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8877" y="1008121"/>
            <a:ext cx="2734235" cy="1011610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 fontScale="90000"/>
          </a:bodyPr>
          <a:lstStyle/>
          <a:p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Constat 4</a:t>
            </a:r>
            <a:endParaRPr lang="fr-FR" sz="4000" dirty="0">
              <a:solidFill>
                <a:srgbClr val="40404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14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 txBox="1">
            <a:spLocks/>
          </p:cNvSpPr>
          <p:nvPr/>
        </p:nvSpPr>
        <p:spPr>
          <a:xfrm>
            <a:off x="1600194" y="2479904"/>
            <a:ext cx="8991600" cy="3292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4- </a:t>
            </a:r>
            <a:r>
              <a:rPr lang="fr-FR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 titre foncier en question demeure encore la propriété exclusive de Ndiaga NDOYE &amp; consorts </a:t>
            </a:r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tel qu’il ressort de l’état de droit réel en date du 04 novembre 2017, </a:t>
            </a:r>
            <a:r>
              <a:rPr lang="fr-FR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comme si rien de tout cela ne s’était passé.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40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3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B558F58E-93BA-44A3-BCDA-585AFF2E4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BCD0BBC1-A7D4-445D-98AC-95A6A45D8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1148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utoShape 2" descr="RÃ©sultat de recherche d'images pour &quot;drapeau senega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145" y="1214684"/>
            <a:ext cx="9719356" cy="2203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Notre combat contre le mal gouvernance est un sacerdoce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D0379C38-870B-483D-B6AE-6D1F01E914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3B5B67-1458-4405-837A-D0E0094B11A2}"/>
              </a:ext>
            </a:extLst>
          </p:cNvPr>
          <p:cNvSpPr/>
          <p:nvPr/>
        </p:nvSpPr>
        <p:spPr>
          <a:xfrm>
            <a:off x="1605884" y="3800968"/>
            <a:ext cx="8980232" cy="10447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cap="all" dirty="0">
                <a:solidFill>
                  <a:schemeClr val="bg1"/>
                </a:solidFill>
                <a:latin typeface="Arial Black" panose="020B0A04020102020204" pitchFamily="34" charset="0"/>
              </a:rPr>
              <a:t>PATRIOTISME - Travail - éthique - fraternité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2525266-C40B-444F-9A82-D6E43015949D}"/>
              </a:ext>
            </a:extLst>
          </p:cNvPr>
          <p:cNvSpPr txBox="1">
            <a:spLocks/>
          </p:cNvSpPr>
          <p:nvPr/>
        </p:nvSpPr>
        <p:spPr>
          <a:xfrm>
            <a:off x="2639785" y="5098232"/>
            <a:ext cx="6912430" cy="5908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 don de soi pour la Patrie</a:t>
            </a:r>
          </a:p>
        </p:txBody>
      </p:sp>
    </p:spTree>
    <p:extLst>
      <p:ext uri="{BB962C8B-B14F-4D97-AF65-F5344CB8AC3E}">
        <p14:creationId xmlns:p14="http://schemas.microsoft.com/office/powerpoint/2010/main" val="13429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6426" y="541074"/>
            <a:ext cx="6539147" cy="2086725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wrap="square" anchor="ctr">
            <a:spAutoFit/>
          </a:bodyPr>
          <a:lstStyle/>
          <a:p>
            <a:r>
              <a:rPr lang="fr-FR" sz="3600" dirty="0">
                <a:solidFill>
                  <a:srgbClr val="0066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Ousmane SONKO </a:t>
            </a:r>
            <a:br>
              <a:rPr lang="fr-FR" sz="3600" dirty="0">
                <a:solidFill>
                  <a:srgbClr val="008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fr-FR" sz="3600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Député à l’assemblée nationale et président de</a:t>
            </a:r>
            <a:br>
              <a:rPr lang="fr-FR" sz="3600" dirty="0">
                <a:solidFill>
                  <a:srgbClr val="008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fr-FR" sz="3600" dirty="0">
                <a:solidFill>
                  <a:srgbClr val="0066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PASTEF LES PATRIOTES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2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01FB4DD-CD7D-4816-B475-31E9D8BE9F9C}"/>
              </a:ext>
            </a:extLst>
          </p:cNvPr>
          <p:cNvSpPr txBox="1">
            <a:spLocks/>
          </p:cNvSpPr>
          <p:nvPr/>
        </p:nvSpPr>
        <p:spPr>
          <a:xfrm>
            <a:off x="771223" y="2725616"/>
            <a:ext cx="10464675" cy="363073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200000"/>
              </a:lnSpc>
            </a:pP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Saisit: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 </a:t>
            </a:r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Procureur</a:t>
            </a: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de la République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L’Inspection Générale d’Etat (</a:t>
            </a:r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IGE</a:t>
            </a: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Et l’</a:t>
            </a:r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OFNAC</a:t>
            </a:r>
          </a:p>
        </p:txBody>
      </p:sp>
    </p:spTree>
    <p:extLst>
      <p:ext uri="{BB962C8B-B14F-4D97-AF65-F5344CB8AC3E}">
        <p14:creationId xmlns:p14="http://schemas.microsoft.com/office/powerpoint/2010/main" val="365219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3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01FB4DD-CD7D-4816-B475-31E9D8BE9F9C}"/>
              </a:ext>
            </a:extLst>
          </p:cNvPr>
          <p:cNvSpPr txBox="1">
            <a:spLocks/>
          </p:cNvSpPr>
          <p:nvPr/>
        </p:nvSpPr>
        <p:spPr>
          <a:xfrm>
            <a:off x="602152" y="2663934"/>
            <a:ext cx="10987684" cy="3692416"/>
          </a:xfrm>
          <a:prstGeom prst="rect">
            <a:avLst/>
          </a:prstGeom>
          <a:solidFill>
            <a:srgbClr val="FFFFFF"/>
          </a:solidFill>
          <a:ln w="762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fr-FR" sz="4000" b="1" dirty="0">
              <a:solidFill>
                <a:srgbClr val="C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000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SEYDOU SARR (ne disposant d’aucun droit ni titre)</a:t>
            </a:r>
            <a:r>
              <a:rPr lang="fr-FR" sz="4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fr-FR" sz="40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mais</a:t>
            </a:r>
            <a:r>
              <a:rPr lang="fr-FR" sz="4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par un subterfuge malhonnête et avec </a:t>
            </a:r>
            <a:r>
              <a:rPr lang="fr-FR" sz="4000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la complicité de Mamour Diallo</a:t>
            </a:r>
            <a:r>
              <a:rPr lang="fr-FR" sz="40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directeur des domaines, </a:t>
            </a:r>
            <a:r>
              <a:rPr lang="fr-FR" sz="4000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s’est tapé </a:t>
            </a:r>
            <a:r>
              <a:rPr lang="fr-FR" sz="4000" b="1" u="sng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94.783.159.000</a:t>
            </a:r>
            <a:r>
              <a:rPr lang="fr-FR" sz="4000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FCFA sur le dos du contribuable sénégalais</a:t>
            </a:r>
            <a:r>
              <a:rPr lang="fr-FR" sz="4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C954968-A900-4949-B9F8-793E494CC3CB}"/>
              </a:ext>
            </a:extLst>
          </p:cNvPr>
          <p:cNvSpPr txBox="1">
            <a:spLocks/>
          </p:cNvSpPr>
          <p:nvPr/>
        </p:nvSpPr>
        <p:spPr>
          <a:xfrm>
            <a:off x="2557453" y="1204757"/>
            <a:ext cx="7077082" cy="1202914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dirty="0">
                <a:solidFill>
                  <a:srgbClr val="0066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Résumé du scandale</a:t>
            </a:r>
          </a:p>
        </p:txBody>
      </p:sp>
    </p:spTree>
    <p:extLst>
      <p:ext uri="{BB962C8B-B14F-4D97-AF65-F5344CB8AC3E}">
        <p14:creationId xmlns:p14="http://schemas.microsoft.com/office/powerpoint/2010/main" val="417454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6827" y="306304"/>
            <a:ext cx="5976934" cy="719527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0066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EXPOSE DES FAITS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4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01FB4DD-CD7D-4816-B475-31E9D8BE9F9C}"/>
              </a:ext>
            </a:extLst>
          </p:cNvPr>
          <p:cNvSpPr txBox="1">
            <a:spLocks/>
          </p:cNvSpPr>
          <p:nvPr/>
        </p:nvSpPr>
        <p:spPr>
          <a:xfrm>
            <a:off x="426239" y="1289154"/>
            <a:ext cx="5517361" cy="2882796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Les familles </a:t>
            </a:r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Ndiaga Ndoye </a:t>
            </a:r>
            <a:r>
              <a:rPr lang="fr-FR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et consorts, au nombre de 23 au total, sont propriétaires de 2.567.707 m² soit </a:t>
            </a:r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256 ha sur le titre foncier n° 1451/R </a:t>
            </a:r>
          </a:p>
          <a:p>
            <a:pPr algn="just"/>
            <a:r>
              <a:rPr lang="fr-FR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sis aux Parcelles Assainies / </a:t>
            </a:r>
            <a:r>
              <a:rPr lang="fr-FR" sz="28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keur</a:t>
            </a:r>
            <a:r>
              <a:rPr lang="fr-FR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Massar.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8376D34-2132-4BFD-9DDD-C24F2E9F79B3}"/>
              </a:ext>
            </a:extLst>
          </p:cNvPr>
          <p:cNvSpPr txBox="1">
            <a:spLocks/>
          </p:cNvSpPr>
          <p:nvPr/>
        </p:nvSpPr>
        <p:spPr>
          <a:xfrm>
            <a:off x="6569859" y="1279902"/>
            <a:ext cx="5117311" cy="2119235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v"/>
            </a:pPr>
            <a:endParaRPr lang="fr-FR" sz="11200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fr-FR" sz="11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 08 avril 1978</a:t>
            </a:r>
          </a:p>
          <a:p>
            <a:pPr algn="just"/>
            <a:r>
              <a:rPr lang="fr-FR" sz="1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La société anonyme SAIM indépendance (propriété de la famille </a:t>
            </a:r>
            <a:r>
              <a:rPr lang="fr-FR" sz="112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Djily</a:t>
            </a:r>
            <a:r>
              <a:rPr lang="fr-FR" sz="1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Mbaye) « acquiert » le titre foncier 1451/R</a:t>
            </a:r>
            <a:r>
              <a:rPr lang="fr-FR" sz="1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AE248FE2-0CC2-404F-A48C-3975E58F93DE}"/>
              </a:ext>
            </a:extLst>
          </p:cNvPr>
          <p:cNvSpPr/>
          <p:nvPr/>
        </p:nvSpPr>
        <p:spPr>
          <a:xfrm>
            <a:off x="5943599" y="1436699"/>
            <a:ext cx="626260" cy="44306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4DF1C7A-43AC-4E47-91B8-389C626F70E4}"/>
              </a:ext>
            </a:extLst>
          </p:cNvPr>
          <p:cNvSpPr txBox="1">
            <a:spLocks/>
          </p:cNvSpPr>
          <p:nvPr/>
        </p:nvSpPr>
        <p:spPr>
          <a:xfrm>
            <a:off x="6569858" y="3741296"/>
            <a:ext cx="5117311" cy="1154509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6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Les familles Ndiaga Ndoye et consorts </a:t>
            </a:r>
            <a:r>
              <a:rPr lang="fr-FR" sz="26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contestent</a:t>
            </a:r>
            <a:r>
              <a:rPr lang="fr-FR" sz="26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l’acquisition.</a:t>
            </a: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FB434ECF-3F30-4558-B759-19976A7F06AF}"/>
              </a:ext>
            </a:extLst>
          </p:cNvPr>
          <p:cNvSpPr/>
          <p:nvPr/>
        </p:nvSpPr>
        <p:spPr>
          <a:xfrm>
            <a:off x="9235992" y="3417956"/>
            <a:ext cx="394648" cy="346044"/>
          </a:xfrm>
          <a:prstGeom prst="downArrow">
            <a:avLst>
              <a:gd name="adj1" fmla="val 50000"/>
              <a:gd name="adj2" fmla="val 5648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D5F7F7AE-C8CB-4D0C-ACA1-8D1A8BEC9320}"/>
              </a:ext>
            </a:extLst>
          </p:cNvPr>
          <p:cNvSpPr txBox="1">
            <a:spLocks/>
          </p:cNvSpPr>
          <p:nvPr/>
        </p:nvSpPr>
        <p:spPr>
          <a:xfrm>
            <a:off x="661988" y="5237613"/>
            <a:ext cx="10563222" cy="1447355"/>
          </a:xfrm>
          <a:prstGeom prst="rect">
            <a:avLst/>
          </a:prstGeom>
          <a:solidFill>
            <a:srgbClr val="FFFF00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Une décision de justice, arrêt n°01/12 du 09 février 2012, donne gain de cause aux</a:t>
            </a:r>
            <a:r>
              <a:rPr lang="fr-FR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familles Ndiaga NDOYE et consorts qui retrouvent leur droit de propriété sur le titre foncier 1451/R  </a:t>
            </a:r>
            <a:r>
              <a:rPr lang="fr-FR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après 30 ans de procès.</a:t>
            </a: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5148099-FA59-46B4-9FDD-36D70AB8E6B7}"/>
              </a:ext>
            </a:extLst>
          </p:cNvPr>
          <p:cNvSpPr/>
          <p:nvPr/>
        </p:nvSpPr>
        <p:spPr>
          <a:xfrm>
            <a:off x="6874661" y="4918509"/>
            <a:ext cx="423224" cy="355611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5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87128"/>
            <a:ext cx="7370087" cy="961767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24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fr-FR" sz="18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Entre le 08 avril 1978 , date de l’acquisition contestée </a:t>
            </a:r>
            <a:br>
              <a:rPr lang="fr-FR" sz="18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fr-FR" sz="18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en justice et le 09 février 2012, date de la décision qui a rendu le titre aux familles  </a:t>
            </a:r>
            <a:r>
              <a:rPr lang="fr-FR" sz="1800" b="1" dirty="0" err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Ndiaga</a:t>
            </a:r>
            <a:r>
              <a:rPr lang="fr-FR" sz="18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Ndoye et consorts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5</a:t>
            </a:fld>
            <a:endParaRPr lang="fr-FR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46DAAC7D-0881-4CA4-A7C7-9316E2295D81}"/>
              </a:ext>
            </a:extLst>
          </p:cNvPr>
          <p:cNvSpPr/>
          <p:nvPr/>
        </p:nvSpPr>
        <p:spPr>
          <a:xfrm>
            <a:off x="613996" y="1939490"/>
            <a:ext cx="448408" cy="4416859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archemin : horizontal 3">
            <a:extLst>
              <a:ext uri="{FF2B5EF4-FFF2-40B4-BE49-F238E27FC236}">
                <a16:creationId xmlns:a16="http://schemas.microsoft.com/office/drawing/2014/main" id="{31793A02-8BD3-4B30-9934-5F89EBDDB29E}"/>
              </a:ext>
            </a:extLst>
          </p:cNvPr>
          <p:cNvSpPr/>
          <p:nvPr/>
        </p:nvSpPr>
        <p:spPr>
          <a:xfrm>
            <a:off x="1045220" y="1939490"/>
            <a:ext cx="9697916" cy="20094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Est intervenu un décret n° 97-1119 en date du 12 novembre 1997</a:t>
            </a:r>
            <a:r>
              <a:rPr lang="fr-FR" b="1" i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(</a:t>
            </a:r>
            <a:r>
              <a:rPr lang="fr-FR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modifié par les décrets n°2000-874 du 31 octobre 2000 et n°2006-623 du 10 juillet  2006) déclarant d’utilité publique le programme d’aménagement des parcelles assainies à Rufisque, déclarant cessibles les immeubles immatriculés nécessaires à la réalisation dudit programme, dont le TF 1451/R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82DD4E-4A98-432E-8F4F-384F5878E9BE}"/>
              </a:ext>
            </a:extLst>
          </p:cNvPr>
          <p:cNvSpPr txBox="1"/>
          <p:nvPr/>
        </p:nvSpPr>
        <p:spPr>
          <a:xfrm>
            <a:off x="346768" y="1334991"/>
            <a:ext cx="982864" cy="46166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1978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994C66-BEA6-4EDB-BDB9-FD0BBDC6EF04}"/>
              </a:ext>
            </a:extLst>
          </p:cNvPr>
          <p:cNvSpPr txBox="1"/>
          <p:nvPr/>
        </p:nvSpPr>
        <p:spPr>
          <a:xfrm>
            <a:off x="389258" y="6357497"/>
            <a:ext cx="982864" cy="46166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</p:txBody>
      </p:sp>
      <p:sp>
        <p:nvSpPr>
          <p:cNvPr id="22" name="Parchemin : horizontal 21">
            <a:extLst>
              <a:ext uri="{FF2B5EF4-FFF2-40B4-BE49-F238E27FC236}">
                <a16:creationId xmlns:a16="http://schemas.microsoft.com/office/drawing/2014/main" id="{F3E69C4E-33E0-43F8-8BB3-DC2913662DE7}"/>
              </a:ext>
            </a:extLst>
          </p:cNvPr>
          <p:cNvSpPr/>
          <p:nvPr/>
        </p:nvSpPr>
        <p:spPr>
          <a:xfrm>
            <a:off x="1062404" y="3837482"/>
            <a:ext cx="9680732" cy="1137012"/>
          </a:xfrm>
          <a:prstGeom prst="horizontalScroll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 conséquence des décrets ci-dessus, du SAIM Indépendance a été indemnisée suivant acte d’acquiescement du 15 avril 2008 enregistré le 29 juillet 2009 – c’était avant que n’intervienne l’arrêt du 09 février 2012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9414E3-CB14-4929-BCA4-E0ACF517DA1E}"/>
              </a:ext>
            </a:extLst>
          </p:cNvPr>
          <p:cNvSpPr/>
          <p:nvPr/>
        </p:nvSpPr>
        <p:spPr>
          <a:xfrm>
            <a:off x="1705708" y="1373060"/>
            <a:ext cx="2677233" cy="48700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cap="small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Terrain appartenant à Ndiaga Ndoye et consorts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EBFF3ED-D9DD-4DD2-A498-30DC95D461D6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4382941" y="1616564"/>
            <a:ext cx="468314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E208B4E-B585-4D68-B991-A29A9EEA79D4}"/>
              </a:ext>
            </a:extLst>
          </p:cNvPr>
          <p:cNvSpPr/>
          <p:nvPr/>
        </p:nvSpPr>
        <p:spPr>
          <a:xfrm>
            <a:off x="4851255" y="1383747"/>
            <a:ext cx="2381869" cy="48700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Acquisition SAIM indépendance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CE14C77-2EC9-4624-BB78-F4DC8F36A705}"/>
              </a:ext>
            </a:extLst>
          </p:cNvPr>
          <p:cNvCxnSpPr/>
          <p:nvPr/>
        </p:nvCxnSpPr>
        <p:spPr>
          <a:xfrm>
            <a:off x="7233124" y="1616564"/>
            <a:ext cx="468314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8CFD9CF7-28AC-4177-A35E-5F21667B9710}"/>
              </a:ext>
            </a:extLst>
          </p:cNvPr>
          <p:cNvSpPr/>
          <p:nvPr/>
        </p:nvSpPr>
        <p:spPr>
          <a:xfrm>
            <a:off x="7701438" y="1380105"/>
            <a:ext cx="2381869" cy="48700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Contestation devant le tribunal</a:t>
            </a:r>
          </a:p>
        </p:txBody>
      </p:sp>
      <p:sp>
        <p:nvSpPr>
          <p:cNvPr id="27" name="Légende : flèche vers le bas 26">
            <a:extLst>
              <a:ext uri="{FF2B5EF4-FFF2-40B4-BE49-F238E27FC236}">
                <a16:creationId xmlns:a16="http://schemas.microsoft.com/office/drawing/2014/main" id="{A5A10C2A-DBFB-4CEE-B8AF-C8ED636414AB}"/>
              </a:ext>
            </a:extLst>
          </p:cNvPr>
          <p:cNvSpPr/>
          <p:nvPr/>
        </p:nvSpPr>
        <p:spPr>
          <a:xfrm>
            <a:off x="4745113" y="4900759"/>
            <a:ext cx="2315314" cy="646819"/>
          </a:xfrm>
          <a:prstGeom prst="downArrowCallo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Rappelons que :</a:t>
            </a: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10408ADC-1F89-47FE-B87C-1C055EEF4783}"/>
              </a:ext>
            </a:extLst>
          </p:cNvPr>
          <p:cNvSpPr txBox="1">
            <a:spLocks/>
          </p:cNvSpPr>
          <p:nvPr/>
        </p:nvSpPr>
        <p:spPr>
          <a:xfrm>
            <a:off x="1448849" y="5565328"/>
            <a:ext cx="9294287" cy="1435079"/>
          </a:xfrm>
          <a:prstGeom prst="rect">
            <a:avLst/>
          </a:prstGeom>
          <a:solidFill>
            <a:srgbClr val="FFFF00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Finalement la cession a été cassée par le tribunal par arrêt n°01/12 du 09</a:t>
            </a:r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février 2012. Le droit de la SAIM indépendance sur le TF 1451/R n’a donc juridiquement jamais existé. Mais elle a été indemnisée quand même</a:t>
            </a:r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fr-FR" sz="1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familles Ndiaga NDOYE et consorts ont retrouvé donc leur droit de propriété sur le titre  foncier 1451/R mais </a:t>
            </a:r>
            <a:r>
              <a:rPr lang="fr-FR" sz="1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 indemnisation…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3044324" y="404270"/>
            <a:ext cx="421164" cy="179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31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20" grpId="0" animBg="1"/>
      <p:bldP spid="22" grpId="0" animBg="1"/>
      <p:bldP spid="8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9500" y="308289"/>
            <a:ext cx="8464300" cy="1145786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 fontScale="90000"/>
          </a:bodyPr>
          <a:lstStyle/>
          <a:p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Acte 1 : </a:t>
            </a:r>
            <a:r>
              <a:rPr lang="fr-FR" sz="4000" cap="all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L’entrée</a:t>
            </a:r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EN  SCENE DE SEYDOU SARR dit TAHIROU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6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931985" y="3881741"/>
            <a:ext cx="10421815" cy="28146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just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SEYDOU SARR agissant sous le couvert de SOFICO SA et de CFU SARL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se propose d’acheter le « problème » à </a:t>
            </a:r>
            <a:r>
              <a:rPr lang="fr-F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2.500.000.000 FCFA</a:t>
            </a:r>
            <a:r>
              <a:rPr lang="fr-FR" sz="2800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signe une cession de créance avec une partie des famille Ndiaga Ndoye et consorts (NB : Une partie de l’argent aurait été déjà versée.) </a:t>
            </a:r>
          </a:p>
          <a:p>
            <a:pPr algn="just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Une autre partie des familles </a:t>
            </a:r>
            <a:r>
              <a:rPr lang="fr-FR" sz="2800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refuse et conteste la cession.</a:t>
            </a:r>
          </a:p>
          <a:p>
            <a:pPr algn="ctr"/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A8ABBC-DC94-41C8-AC65-64B86C8C0339}"/>
              </a:ext>
            </a:extLst>
          </p:cNvPr>
          <p:cNvSpPr/>
          <p:nvPr/>
        </p:nvSpPr>
        <p:spPr>
          <a:xfrm>
            <a:off x="1689954" y="1724933"/>
            <a:ext cx="8905875" cy="188595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Rappel </a:t>
            </a:r>
            <a:r>
              <a:rPr lang="fr-FR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Avec l’arrêt du </a:t>
            </a:r>
            <a:r>
              <a:rPr lang="fr-FR" sz="2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09 février 2012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avec la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cession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cassée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par le tribunal, les familles Ndiaga Ndoye et consorts ont recouvré leur droit sur le titre foncier 1451/R, qui est déjà aménagé par la SN HLM suite au </a:t>
            </a:r>
          </a:p>
          <a:p>
            <a:pPr algn="just"/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décret n°°  97-1119 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précité</a:t>
            </a:r>
          </a:p>
        </p:txBody>
      </p:sp>
    </p:spTree>
    <p:extLst>
      <p:ext uri="{BB962C8B-B14F-4D97-AF65-F5344CB8AC3E}">
        <p14:creationId xmlns:p14="http://schemas.microsoft.com/office/powerpoint/2010/main" val="37831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1061" y="0"/>
            <a:ext cx="8566546" cy="1274134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fr-FR" sz="32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Acte 2 : SEYDOU SARR TENTE DE BLANCHIR SON ESCROQUERIE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7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égende : flèche vers le bas 17">
            <a:extLst>
              <a:ext uri="{FF2B5EF4-FFF2-40B4-BE49-F238E27FC236}">
                <a16:creationId xmlns:a16="http://schemas.microsoft.com/office/drawing/2014/main" id="{511F3F82-2D97-4C2F-8BCA-B5356FBAEF4B}"/>
              </a:ext>
            </a:extLst>
          </p:cNvPr>
          <p:cNvSpPr/>
          <p:nvPr/>
        </p:nvSpPr>
        <p:spPr>
          <a:xfrm>
            <a:off x="2155578" y="1393719"/>
            <a:ext cx="7974623" cy="1604314"/>
          </a:xfrm>
          <a:prstGeom prst="downArrowCallout">
            <a:avLst>
              <a:gd name="adj1" fmla="val 20648"/>
              <a:gd name="adj2" fmla="val 25000"/>
              <a:gd name="adj3" fmla="val 20328"/>
              <a:gd name="adj4" fmla="val 7805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RAPPEL : </a:t>
            </a:r>
          </a:p>
          <a:p>
            <a:pPr algn="ctr"/>
            <a:r>
              <a:rPr lang="fr-FR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Seydou SARR </a:t>
            </a:r>
            <a:r>
              <a:rPr lang="fr-FR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 propose d’acheter le « problème » à </a:t>
            </a:r>
          </a:p>
          <a:p>
            <a:pPr algn="ctr"/>
            <a:r>
              <a:rPr lang="fr-FR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2.500.000.000 FCFA et obtient une cession de créance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931980" y="2968053"/>
            <a:ext cx="10421815" cy="16489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Il sollicite une homologation du PV de cette conciliation. </a:t>
            </a:r>
          </a:p>
          <a:p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Par Jugement n°  1770 du 15 novembre 2016 le Tribunal de Grande Instance hors classe de Dakar refuse.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2DCDD-24FD-47A9-A7C6-B8E8B39E232A}"/>
              </a:ext>
            </a:extLst>
          </p:cNvPr>
          <p:cNvSpPr/>
          <p:nvPr/>
        </p:nvSpPr>
        <p:spPr>
          <a:xfrm>
            <a:off x="198492" y="5107367"/>
            <a:ext cx="11613757" cy="1706630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Seydou SARR fera appel, mais la Chambre civile n° 2 de la Cour d’appel de DAKAR confirmera la décision des 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r>
              <a:rPr lang="fr-FR" sz="3200" b="1" baseline="30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ers</a:t>
            </a:r>
            <a:r>
              <a:rPr lang="fr-FR" sz="32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juges par arrêt n° 04 du 11 janvier 2018. 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4B083433-2EB6-4FDF-84BA-517C52572994}"/>
              </a:ext>
            </a:extLst>
          </p:cNvPr>
          <p:cNvSpPr/>
          <p:nvPr/>
        </p:nvSpPr>
        <p:spPr>
          <a:xfrm>
            <a:off x="5657112" y="4637176"/>
            <a:ext cx="971550" cy="504418"/>
          </a:xfrm>
          <a:prstGeom prst="downArrow">
            <a:avLst>
              <a:gd name="adj1" fmla="val 36274"/>
              <a:gd name="adj2" fmla="val 80213"/>
            </a:avLst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07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11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8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839044"/>
            <a:ext cx="7974623" cy="61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6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égende : flèche vers le bas 17">
            <a:extLst>
              <a:ext uri="{FF2B5EF4-FFF2-40B4-BE49-F238E27FC236}">
                <a16:creationId xmlns:a16="http://schemas.microsoft.com/office/drawing/2014/main" id="{511F3F82-2D97-4C2F-8BCA-B5356FBAEF4B}"/>
              </a:ext>
            </a:extLst>
          </p:cNvPr>
          <p:cNvSpPr/>
          <p:nvPr/>
        </p:nvSpPr>
        <p:spPr>
          <a:xfrm>
            <a:off x="1764981" y="1424068"/>
            <a:ext cx="9444405" cy="2853626"/>
          </a:xfrm>
          <a:prstGeom prst="downArrowCallout">
            <a:avLst>
              <a:gd name="adj1" fmla="val 12823"/>
              <a:gd name="adj2" fmla="val 6726"/>
              <a:gd name="adj3" fmla="val 27088"/>
              <a:gd name="adj4" fmla="val 72912"/>
            </a:avLst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RAPPEL – jugement 15 novembre 2016:</a:t>
            </a:r>
          </a:p>
          <a:p>
            <a:pPr algn="ctr"/>
            <a:r>
              <a:rPr lang="fr-FR" sz="2400" b="1" dirty="0">
                <a:solidFill>
                  <a:srgbClr val="8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 fondant sur les dispositions de l’article 30 de la loi 76-67 du 02 juillet 1967, le TGI hors classe de Dakar a décidé que </a:t>
            </a:r>
          </a:p>
          <a:p>
            <a:pPr algn="ctr"/>
            <a:r>
              <a:rPr lang="fr-FR" sz="2400" b="1" dirty="0">
                <a:solidFill>
                  <a:srgbClr val="8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 toute cession du droit à l’indemnité d’expropriation consentie à des intermédiaires est nulle de plein droit et de nul effet »</a:t>
            </a:r>
          </a:p>
          <a:p>
            <a:pPr algn="ctr"/>
            <a:endParaRPr lang="fr-FR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0" y="4452080"/>
            <a:ext cx="12192000" cy="2405920"/>
          </a:xfrm>
          <a:prstGeom prst="rect">
            <a:avLst/>
          </a:prstGeom>
          <a:solidFill>
            <a:srgbClr val="FFFF00"/>
          </a:solidFill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just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Malgré ce jugement qui le déboute de sa demande, Seydou SARR se rapproche de l’administration fiscale pour faire valoir un « droit » à être indemnisé en lieu et place des familles. Notons qu’à ce jour le </a:t>
            </a:r>
          </a:p>
          <a:p>
            <a:pPr algn="just"/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TF 1451/R reste la propriété exclusive des familles Ndiaga Ndoye et consorts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B6EA90C0-F091-48B2-96DB-2CE1E58B4AC4}"/>
              </a:ext>
            </a:extLst>
          </p:cNvPr>
          <p:cNvSpPr txBox="1">
            <a:spLocks/>
          </p:cNvSpPr>
          <p:nvPr/>
        </p:nvSpPr>
        <p:spPr>
          <a:xfrm>
            <a:off x="2891061" y="262524"/>
            <a:ext cx="7192246" cy="1011610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Acte 3 : La complicité du directeur des domaines (Mamour Diallo)</a:t>
            </a:r>
          </a:p>
        </p:txBody>
      </p:sp>
    </p:spTree>
    <p:extLst>
      <p:ext uri="{BB962C8B-B14F-4D97-AF65-F5344CB8AC3E}">
        <p14:creationId xmlns:p14="http://schemas.microsoft.com/office/powerpoint/2010/main" val="36863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EF0DB-8137-4E64-8C07-327ACC2063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2" y="218457"/>
            <a:ext cx="2381869" cy="8812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6CF092-680C-41AC-80B6-5D3BD602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1061" y="262523"/>
            <a:ext cx="8566546" cy="1750236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 fontScale="90000"/>
          </a:bodyPr>
          <a:lstStyle/>
          <a:p>
            <a:pPr algn="just"/>
            <a:r>
              <a:rPr lang="fr-FR" sz="4000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Acte 4 : Mode opératoire     Deux (02) actes d’acquiescement pour + de 94 milliards FCFA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E5C108-D2DB-435E-A61E-4093D9F3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6565-ABC1-4A14-AA63-B3A04A4F9F01}" type="slidenum">
              <a:rPr lang="fr-FR">
                <a:solidFill>
                  <a:prstClr val="white">
                    <a:tint val="75000"/>
                    <a:alpha val="8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9</a:t>
            </a:fld>
            <a:endParaRPr lang="fr-FR" dirty="0">
              <a:solidFill>
                <a:prstClr val="white">
                  <a:tint val="75000"/>
                  <a:alpha val="8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3778C4-AB70-4C1E-B2C4-265B3BB0F444}"/>
              </a:ext>
            </a:extLst>
          </p:cNvPr>
          <p:cNvSpPr txBox="1">
            <a:spLocks/>
          </p:cNvSpPr>
          <p:nvPr/>
        </p:nvSpPr>
        <p:spPr>
          <a:xfrm>
            <a:off x="2108684" y="1716119"/>
            <a:ext cx="7974623" cy="593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36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5664C-F3AF-4EAD-AA14-F92F26D3E0F8}"/>
              </a:ext>
            </a:extLst>
          </p:cNvPr>
          <p:cNvSpPr/>
          <p:nvPr/>
        </p:nvSpPr>
        <p:spPr>
          <a:xfrm>
            <a:off x="1035792" y="2669054"/>
            <a:ext cx="10421815" cy="3550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just"/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Le 21 août 2017, « une commission de conciliation » _</a:t>
            </a:r>
            <a:r>
              <a:rPr lang="fr-FR" sz="3200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on ne connait ni la composition, ni les membres ayant siégé à cette date </a:t>
            </a:r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_décide alors d’indemniser SEYDOU SARR par le procédé </a:t>
            </a:r>
            <a:r>
              <a:rPr lang="fr-FR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des actes d’acquiescement</a:t>
            </a:r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dans lesquels, Seydou SARR apparait comme étant l’exproprié du TF 1451/R (Tjrs propriété des familles </a:t>
            </a:r>
            <a:r>
              <a:rPr lang="fr-FR" sz="32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Ndiaga</a:t>
            </a:r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NDOYE et consorts</a:t>
            </a:r>
            <a:r>
              <a:rPr lang="fr-FR" sz="3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800" b="1" dirty="0">
              <a:ln>
                <a:solidFill>
                  <a:srgbClr val="7030A0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9406328" y="499676"/>
            <a:ext cx="524656" cy="15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21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944</Words>
  <Application>Microsoft Office PowerPoint</Application>
  <PresentationFormat>Grand écran</PresentationFormat>
  <Paragraphs>87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Wingdings</vt:lpstr>
      <vt:lpstr>Thème Office</vt:lpstr>
      <vt:lpstr>Détournement présumé DE DENIERS PUBLICS PORTANT SUR + 94 milliards FCFA</vt:lpstr>
      <vt:lpstr>Ousmane SONKO  Député à l’assemblée nationale et président de PASTEF LES PATRIOTES</vt:lpstr>
      <vt:lpstr>Présentation PowerPoint</vt:lpstr>
      <vt:lpstr>EXPOSE DES FAITS</vt:lpstr>
      <vt:lpstr>       Entre le 08 avril 1978 , date de l’acquisition contestée   en justice et le 09 février 2012, date de la décision qui a rendu le titre aux familles  Ndiaga Ndoye et consorts</vt:lpstr>
      <vt:lpstr>Acte 1 : L’entrée EN  SCENE DE SEYDOU SARR dit TAHIROU</vt:lpstr>
      <vt:lpstr>Acte 2 : SEYDOU SARR TENTE DE BLANCHIR SON ESCROQUERIE</vt:lpstr>
      <vt:lpstr>Présentation PowerPoint</vt:lpstr>
      <vt:lpstr>Acte 4 : Mode opératoire     Deux (02) actes d’acquiescement pour + de 94 milliards FCFA </vt:lpstr>
      <vt:lpstr>Contenu des deux (02) actes d’acquiescement</vt:lpstr>
      <vt:lpstr>Constat 1</vt:lpstr>
      <vt:lpstr>Constat 2</vt:lpstr>
      <vt:lpstr>Constat 3</vt:lpstr>
      <vt:lpstr>Constat 4</vt:lpstr>
      <vt:lpstr>Notre combat contre le mal gouvernance est un sacerdoce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DETOURNEMENT DE DENIERS PUBLICS</dc:title>
  <dc:creator>Mandiaye</dc:creator>
  <cp:lastModifiedBy>Mandiaye DIALLO</cp:lastModifiedBy>
  <cp:revision>182</cp:revision>
  <dcterms:created xsi:type="dcterms:W3CDTF">2018-05-08T10:10:08Z</dcterms:created>
  <dcterms:modified xsi:type="dcterms:W3CDTF">2019-01-09T10:20:58Z</dcterms:modified>
</cp:coreProperties>
</file>