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67" r:id="rId1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006600"/>
    <a:srgbClr val="008000"/>
    <a:srgbClr val="003300"/>
    <a:srgbClr val="BF57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8A0C3E-A8F0-4700-839D-3EBBEE1AB2AB}" type="datetimeFigureOut">
              <a:rPr lang="fr-FR" smtClean="0"/>
              <a:t>09/01/2019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792885-E39F-41F5-9737-C48D060FD6C4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98439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4F49FD-DE31-4D07-8A94-A3ACE21F53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107C37A-0DEA-4416-A524-CCACE5513E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4B068E-B01E-4E93-A00C-6EA8037DA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D2F1C-DFC8-4092-A40C-926D8447E82C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8218079-468F-4FBB-80F9-CE0050BED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B562680-E735-4ABD-A52A-1A4A99F4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5379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C591E5-E0C0-4EF2-91AE-FFD40D8C09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16D6D0BD-469A-41D8-A96C-AAA73930A4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31A9484-D5C1-4E0F-A027-FC2D900FA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CA0A6-4A37-43F7-9031-DE63A4245688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B98C3F1-83FE-4D5F-9A98-F13C51E20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98A8AC-DC9A-473C-B09F-0362B317E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30454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2487FC09-3273-4047-85CC-A8439C811E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11E8EBF-5841-4DB7-B3F2-ACEDBCF37D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890D905-F812-4CD3-9281-7A2C4755C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79744F-0EDA-4C94-B100-C2BFDE6109F2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081D250-E798-49FB-8CF4-9FC9FCA568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90DC47-E4BE-42F1-92CF-C08F05627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10334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0C7B30-CE19-48D2-B02F-3003F60CD7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681508C-34FB-4DEC-BB7F-D15C2A26B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DD7523F-0A54-400A-8BD8-ABB983923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C2A9E-545F-47A3-8F3B-ED0B2B9F5C52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BC8534-EC5B-49FC-8458-9245C0246B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DA4D3A6-AFB9-4125-9CEA-A2F611A89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76585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ABFC39-82A4-4030-9DE4-257E16172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72E8F47-3CF2-4822-93A8-0D3E4A6A7D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CD4250B-4BE0-4CEA-80DF-CFB8B5183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E1A77-CF73-4D5E-B49C-8E697FB2F156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D958020-47DB-42E7-8367-1A2B9FC2A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09485F-C8A3-4BDA-B911-CA9CB4841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46517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B2F5E6-2F06-4B73-8F82-D5FB336C2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AA1A902-BA2D-4346-A92F-AED640C949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A3A4ED6-4EDF-4B2A-AE06-A58AC5C92D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8BD19D9-F41E-4729-889B-6E9D4ED2E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970AE-FA25-4CEA-AFA9-DFC8077894B0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7518D31-C984-4E9C-B2BE-90A95BD61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28ECF1E-D649-4D1A-88E0-11705C00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4784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7845FD9-6165-436D-BC34-4E40E82FC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AC768B-673B-41E6-98D0-A5499BDD7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2FDB22F-DA61-4A74-8881-316C08A5D4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E7B11D5-CDAE-4E27-A65E-B8B7CBEFAC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BE418EA-E59B-48A1-B836-7715B22F72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B6A45A5D-9270-43E0-BACB-25585065F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71EC-6A0F-4D27-9761-EBAB1ACB8DFB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3852C7D-E4DB-4678-8D16-2F3CC1B6B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36ED04B6-A78D-466E-82D8-FBE5EE469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3009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0484DA-6D97-4AF5-BB45-D1B8A9D76C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6B104AE-78FF-4F9B-BF16-93BA34935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F78A8-8A03-4E80-B84A-6DC726310B00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8C72FE5-5AC1-4660-872A-85B1D9445E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1409515-2A0F-4836-B90C-B21D3ECBB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85352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9C5BB9B-570D-4F22-A4FA-7FE749D07D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3CAFA-74D8-48AA-837D-0BB8493D11C9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8B32E70-4604-4C60-9265-BC0C0D89BC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A0AD843-5536-4258-A55D-9023B1A41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075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CB4991-B3AC-4480-B2E2-0AF2CF3BC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418D7F-3133-413C-BBE6-BDDF089978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4B150B8-529F-4FAD-A8A3-27BFB0B1DA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CE956CB-868F-4964-8246-192051955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8F0D-A5D2-41F3-B17C-490FB15E820F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B6E855-0AF7-44AB-9678-A8E3F4F0F8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11CA2889-649F-47B4-8F8C-AD5FF113D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45978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67ECAF-BFF6-4F54-A4F1-9578EE756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FC93834-BF69-4770-BCD7-B139FCF67C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28E959C-9A83-4955-AC96-40608D091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4D5447B-C3C5-4BCD-A693-4C470CF64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9FB880-2E0F-4185-88FD-D5FD0D570F0F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55C9708-1AF0-42C2-BBA3-F1FB5A8F8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E53F5FE-3EEC-4E65-887B-F4C91D97E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9630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BAF935D-A785-4215-98C3-1011C8982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474D251-0DC2-4053-B53D-8AF8B704D1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269E520-E1D1-464A-AD9F-0ACB1B224A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E24CE-6BF9-4C12-A87A-C03EA09C83B9}" type="datetime1">
              <a:rPr lang="fr-FR" smtClean="0"/>
              <a:t>09/01/2019</a:t>
            </a:fld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211E88-40B3-4691-8934-94B8DEB8ED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6563637-4396-4C7A-A6FD-DD115142CE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6565-ABC1-4A14-AA63-B3A04A4F9F01}" type="slidenum">
              <a:rPr lang="fr-FR" smtClean="0"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574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1069" y="2570192"/>
            <a:ext cx="8991600" cy="2940133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Autofit/>
          </a:bodyPr>
          <a:lstStyle/>
          <a:p>
            <a:r>
              <a:rPr lang="fr-FR" sz="4400" b="1" cap="all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Détournement</a:t>
            </a:r>
            <a:r>
              <a:rPr lang="fr-FR" sz="4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sz="4400" b="1" cap="all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présumé</a:t>
            </a:r>
            <a:r>
              <a:rPr lang="fr-FR" sz="44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DE DENIERS PUBLICS PORTANT SUR + 94 milliards FCFA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BB2A250-0C1A-4396-8AEA-F2EB012F00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08688" y="5600700"/>
            <a:ext cx="7974623" cy="1195753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fr-FR" sz="36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Modus operandi : </a:t>
            </a:r>
          </a:p>
          <a:p>
            <a:r>
              <a:rPr lang="fr-FR" sz="40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Faux actes d’acquiescement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AutoShape 2" descr="RÃ©sultat de recherche d'images pour &quot;logo dgid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AutoShape 4" descr="RÃ©sultat de recherche d'images pour &quot;logo dgid&quot;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2A69CEB9-DA8E-46AB-BD25-25477EECF93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61506" y="569272"/>
            <a:ext cx="4468986" cy="165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08772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1061" y="262524"/>
            <a:ext cx="8566546" cy="1011610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fr-FR" sz="32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Contenu des deux (02) actes d’acquiescement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10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D3778C4-AB70-4C1E-B2C4-265B3BB0F444}"/>
              </a:ext>
            </a:extLst>
          </p:cNvPr>
          <p:cNvSpPr txBox="1">
            <a:spLocks/>
          </p:cNvSpPr>
          <p:nvPr/>
        </p:nvSpPr>
        <p:spPr>
          <a:xfrm>
            <a:off x="2108684" y="1839044"/>
            <a:ext cx="7974623" cy="61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6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95664C-F3AF-4EAD-AA14-F92F26D3E0F8}"/>
              </a:ext>
            </a:extLst>
          </p:cNvPr>
          <p:cNvSpPr/>
          <p:nvPr/>
        </p:nvSpPr>
        <p:spPr>
          <a:xfrm>
            <a:off x="1035792" y="1606364"/>
            <a:ext cx="10421815" cy="474998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/>
            <a:r>
              <a:rPr lang="fr-FR" sz="2800" b="1" dirty="0">
                <a:ln>
                  <a:solidFill>
                    <a:srgbClr val="7030A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fr-FR" sz="2800" b="1" baseline="30000" dirty="0">
                <a:ln>
                  <a:solidFill>
                    <a:srgbClr val="7030A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</a:t>
            </a:r>
            <a:r>
              <a:rPr lang="fr-FR" sz="2800" b="1" dirty="0">
                <a:ln>
                  <a:solidFill>
                    <a:srgbClr val="7030A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acte d’acquiescement partiel sur </a:t>
            </a:r>
            <a:r>
              <a:rPr lang="fr-FR" sz="28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1 217 707 m² (+121 ha) </a:t>
            </a:r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contrepartie de francs CFA </a:t>
            </a:r>
            <a:r>
              <a:rPr lang="fr-FR" sz="28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44.833.159.000 FCFA </a:t>
            </a:r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 compte de la société CFU, propriété de Seydou SARR</a:t>
            </a:r>
          </a:p>
          <a:p>
            <a:pPr algn="just"/>
            <a:r>
              <a:rPr lang="fr-FR" sz="2800" b="1" dirty="0">
                <a:ln>
                  <a:solidFill>
                    <a:srgbClr val="7030A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fr-FR" sz="2800" b="1" baseline="30000" dirty="0">
                <a:ln>
                  <a:solidFill>
                    <a:srgbClr val="7030A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ème</a:t>
            </a:r>
            <a:r>
              <a:rPr lang="fr-FR" sz="2800" b="1" dirty="0">
                <a:ln>
                  <a:solidFill>
                    <a:srgbClr val="7030A0"/>
                  </a:solidFill>
                </a:ln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acte d’acquiescement partiel sur : </a:t>
            </a:r>
            <a:r>
              <a:rPr lang="fr-FR" sz="28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1 350 000 m² (135 ha) </a:t>
            </a:r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indemnisés à hauteur de </a:t>
            </a:r>
            <a:r>
              <a:rPr lang="fr-FR" sz="28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49.950.000.000 FCFA </a:t>
            </a:r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pour le compte de la société SOFICO, propriété de Seydou SARR</a:t>
            </a:r>
          </a:p>
          <a:p>
            <a:pPr algn="just"/>
            <a:r>
              <a:rPr lang="fr-FR" sz="28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alloué à SEYDOU SARR: 94.783.1590.00 FCFA </a:t>
            </a:r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 le dos du contribuable sénégalais.</a:t>
            </a:r>
          </a:p>
          <a:p>
            <a:pPr algn="just"/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Indemnité accordée aux familles </a:t>
            </a:r>
            <a:r>
              <a:rPr lang="fr-FR" sz="2800" b="1" dirty="0" err="1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Ndiaga</a:t>
            </a:r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NDOYE et consorts  (toujours propriétaires aux yeux de la loi)= </a:t>
            </a:r>
            <a:r>
              <a:rPr lang="fr-FR" sz="28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00 FCFA. </a:t>
            </a:r>
          </a:p>
        </p:txBody>
      </p:sp>
    </p:spTree>
    <p:extLst>
      <p:ext uri="{BB962C8B-B14F-4D97-AF65-F5344CB8AC3E}">
        <p14:creationId xmlns:p14="http://schemas.microsoft.com/office/powerpoint/2010/main" val="878247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44229" y="586612"/>
            <a:ext cx="3204939" cy="1011610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Constat 1</a:t>
            </a:r>
            <a:endParaRPr lang="fr-FR" sz="4000" dirty="0">
              <a:solidFill>
                <a:srgbClr val="40404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11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95664C-F3AF-4EAD-AA14-F92F26D3E0F8}"/>
              </a:ext>
            </a:extLst>
          </p:cNvPr>
          <p:cNvSpPr/>
          <p:nvPr/>
        </p:nvSpPr>
        <p:spPr>
          <a:xfrm>
            <a:off x="1035792" y="1928104"/>
            <a:ext cx="10421815" cy="1924368"/>
          </a:xfrm>
          <a:prstGeom prst="rect">
            <a:avLst/>
          </a:prstGeom>
          <a:noFill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 anchorCtr="0"/>
          <a:lstStyle/>
          <a:p>
            <a:endParaRPr lang="fr-FR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 txBox="1">
            <a:spLocks/>
          </p:cNvSpPr>
          <p:nvPr/>
        </p:nvSpPr>
        <p:spPr>
          <a:xfrm>
            <a:off x="1750898" y="1928104"/>
            <a:ext cx="8991600" cy="456541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1- </a:t>
            </a:r>
            <a:r>
              <a:rPr lang="fr-FR" sz="36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la même commission de conciliation réunie le même jour soit le 21 août 2017 a utilisé </a:t>
            </a:r>
            <a:r>
              <a:rPr lang="fr-FR" sz="36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deux actes </a:t>
            </a:r>
            <a:r>
              <a:rPr lang="fr-FR" sz="36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d’acquiescement différents sur </a:t>
            </a:r>
            <a:r>
              <a:rPr lang="fr-FR" sz="36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 même titre</a:t>
            </a:r>
            <a:r>
              <a:rPr lang="fr-FR" sz="36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signés le jour suivant, soit le 22 août 2017 au profit de la même personne utilisant deux sociétés  différentes lui appartenant </a:t>
            </a:r>
            <a:endParaRPr lang="fr-FR" sz="3600" dirty="0">
              <a:solidFill>
                <a:srgbClr val="40404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1694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09504" y="885929"/>
            <a:ext cx="3204939" cy="1011610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fr-FR" sz="40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Constat 2</a:t>
            </a:r>
            <a:endParaRPr lang="fr-FR" sz="4000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12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 txBox="1">
            <a:spLocks/>
          </p:cNvSpPr>
          <p:nvPr/>
        </p:nvSpPr>
        <p:spPr>
          <a:xfrm>
            <a:off x="1600195" y="2281817"/>
            <a:ext cx="8991600" cy="36902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2- </a:t>
            </a:r>
            <a:r>
              <a:rPr lang="fr-FR" sz="3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 prix au mètre carré retenu pour cette opération est supérieur :</a:t>
            </a:r>
          </a:p>
          <a:p>
            <a:pPr algn="just"/>
            <a:endParaRPr lang="fr-FR" sz="38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fr-FR" sz="3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au barème prévu par le Décret n° 2010-439 du 06 avril 2010 pour le calcul de l’indemnité d’expropriation pour cause d’utilité publique</a:t>
            </a:r>
          </a:p>
          <a:p>
            <a:pPr algn="just"/>
            <a:endParaRPr lang="fr-FR" sz="3800" b="1" dirty="0"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fr-FR" sz="3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et au barème d’indemnisation des victimes du TER  dans la même zone </a:t>
            </a:r>
          </a:p>
          <a:p>
            <a:pPr marL="571500" indent="-571500" algn="just">
              <a:buFontTx/>
              <a:buChar char="-"/>
            </a:pPr>
            <a:endParaRPr lang="fr-FR" sz="4000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683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9429" y="1008121"/>
            <a:ext cx="2873131" cy="1011610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Constat 3</a:t>
            </a:r>
            <a:endParaRPr lang="fr-FR" sz="4000" dirty="0">
              <a:solidFill>
                <a:srgbClr val="40404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13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D3778C4-AB70-4C1E-B2C4-265B3BB0F444}"/>
              </a:ext>
            </a:extLst>
          </p:cNvPr>
          <p:cNvSpPr txBox="1">
            <a:spLocks/>
          </p:cNvSpPr>
          <p:nvPr/>
        </p:nvSpPr>
        <p:spPr>
          <a:xfrm>
            <a:off x="2108684" y="1839044"/>
            <a:ext cx="7974623" cy="61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6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 txBox="1">
            <a:spLocks/>
          </p:cNvSpPr>
          <p:nvPr/>
        </p:nvSpPr>
        <p:spPr>
          <a:xfrm>
            <a:off x="1600194" y="2530348"/>
            <a:ext cx="8991600" cy="368947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FR" sz="32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3</a:t>
            </a:r>
            <a:r>
              <a:rPr lang="fr-FR" sz="3200" b="1" dirty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32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Seydou SARR qui, n’a jamais détenu un droit de propriété sur le titre en question a reçu  </a:t>
            </a:r>
            <a:r>
              <a:rPr lang="fr-FR" sz="3200" b="1" u="sng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94.783.159.000 </a:t>
            </a:r>
            <a:r>
              <a:rPr lang="fr-FR" sz="3200" b="1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FCFA tandis que les familles Ndiaga Ndoye et consorts courent encore derrière une indemnisation. A ce jour, elles sont détentrices du droit de propriété et doivent être indemnisées.</a:t>
            </a:r>
            <a:endParaRPr lang="fr-FR" sz="3200" dirty="0">
              <a:solidFill>
                <a:srgbClr val="40404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246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8877" y="1008121"/>
            <a:ext cx="2734235" cy="1011610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 fontScale="90000"/>
          </a:bodyPr>
          <a:lstStyle/>
          <a:p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Constat 4</a:t>
            </a:r>
            <a:endParaRPr lang="fr-FR" sz="4000" dirty="0">
              <a:solidFill>
                <a:srgbClr val="404040"/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14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D3778C4-AB70-4C1E-B2C4-265B3BB0F444}"/>
              </a:ext>
            </a:extLst>
          </p:cNvPr>
          <p:cNvSpPr txBox="1">
            <a:spLocks/>
          </p:cNvSpPr>
          <p:nvPr/>
        </p:nvSpPr>
        <p:spPr>
          <a:xfrm>
            <a:off x="2108684" y="1839044"/>
            <a:ext cx="7974623" cy="61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6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 txBox="1">
            <a:spLocks/>
          </p:cNvSpPr>
          <p:nvPr/>
        </p:nvSpPr>
        <p:spPr>
          <a:xfrm>
            <a:off x="1600194" y="2479904"/>
            <a:ext cx="8991600" cy="32929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FR" sz="32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4- </a:t>
            </a:r>
            <a:r>
              <a:rPr lang="fr-FR" sz="32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 titre foncier en question demeure encore la propriété exclusive de Ndiaga NDOYE &amp; consorts </a:t>
            </a:r>
            <a:r>
              <a:rPr lang="fr-FR" sz="32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tel qu’il ressort de l’état de droit réel en date du 04 novembre 2017, </a:t>
            </a:r>
            <a:r>
              <a:rPr lang="fr-FR" sz="32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comme si rien de tout cela ne s’était passé.</a:t>
            </a:r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fr-FR" sz="4000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363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5" name="Rectangle 84">
            <a:extLst>
              <a:ext uri="{FF2B5EF4-FFF2-40B4-BE49-F238E27FC236}">
                <a16:creationId xmlns:a16="http://schemas.microsoft.com/office/drawing/2014/main" id="{B558F58E-93BA-44A3-BCDA-585AFF2E4F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Arrow Connector 86">
            <a:extLst>
              <a:ext uri="{FF2B5EF4-FFF2-40B4-BE49-F238E27FC236}">
                <a16:creationId xmlns:a16="http://schemas.microsoft.com/office/drawing/2014/main" id="{BCD0BBC1-A7D4-445D-98AC-95A6A45D8E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55320" y="2316480"/>
            <a:ext cx="4114800" cy="0"/>
          </a:xfrm>
          <a:prstGeom prst="straightConnector1">
            <a:avLst/>
          </a:prstGeom>
          <a:ln w="19050" cap="sq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AutoShape 2" descr="RÃ©sultat de recherche d'images pour &quot;drapeau senegal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9145" y="1214684"/>
            <a:ext cx="9719356" cy="220359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t">
            <a:normAutofit fontScale="90000"/>
          </a:bodyPr>
          <a:lstStyle/>
          <a:p>
            <a:r>
              <a:rPr lang="fr-FR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Notre combat contre le mal gouvernance est un sacerdoce</a:t>
            </a:r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D0379C38-870B-483D-B6AE-6D1F01E914D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923B5B67-1458-4405-837A-D0E0094B11A2}"/>
              </a:ext>
            </a:extLst>
          </p:cNvPr>
          <p:cNvSpPr/>
          <p:nvPr/>
        </p:nvSpPr>
        <p:spPr>
          <a:xfrm>
            <a:off x="1605884" y="3800968"/>
            <a:ext cx="8980232" cy="1044732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600" cap="all" dirty="0">
                <a:solidFill>
                  <a:schemeClr val="bg1"/>
                </a:solidFill>
                <a:latin typeface="Arial Black" panose="020B0A04020102020204" pitchFamily="34" charset="0"/>
              </a:rPr>
              <a:t>PATRIOTISME - Travail - éthique - fraternité</a:t>
            </a:r>
          </a:p>
        </p:txBody>
      </p:sp>
      <p:sp>
        <p:nvSpPr>
          <p:cNvPr id="9" name="Titre 1">
            <a:extLst>
              <a:ext uri="{FF2B5EF4-FFF2-40B4-BE49-F238E27FC236}">
                <a16:creationId xmlns:a16="http://schemas.microsoft.com/office/drawing/2014/main" id="{F2525266-C40B-444F-9A82-D6E43015949D}"/>
              </a:ext>
            </a:extLst>
          </p:cNvPr>
          <p:cNvSpPr txBox="1">
            <a:spLocks/>
          </p:cNvSpPr>
          <p:nvPr/>
        </p:nvSpPr>
        <p:spPr>
          <a:xfrm>
            <a:off x="2639785" y="5098232"/>
            <a:ext cx="6912430" cy="590803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3600" dirty="0">
                <a:solidFill>
                  <a:schemeClr val="accent6">
                    <a:lumMod val="5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Le don de soi pour la Patrie</a:t>
            </a:r>
          </a:p>
        </p:txBody>
      </p:sp>
    </p:spTree>
    <p:extLst>
      <p:ext uri="{BB962C8B-B14F-4D97-AF65-F5344CB8AC3E}">
        <p14:creationId xmlns:p14="http://schemas.microsoft.com/office/powerpoint/2010/main" val="134291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26426" y="541074"/>
            <a:ext cx="6539147" cy="2086725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wrap="square" anchor="ctr">
            <a:spAutoFit/>
          </a:bodyPr>
          <a:lstStyle/>
          <a:p>
            <a:r>
              <a:rPr lang="fr-FR" sz="3600" dirty="0">
                <a:solidFill>
                  <a:srgbClr val="0066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Ousmane SONKO </a:t>
            </a:r>
            <a:br>
              <a:rPr lang="fr-FR" sz="3600" dirty="0">
                <a:solidFill>
                  <a:srgbClr val="008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fr-FR" sz="3600" dirty="0">
                <a:solidFill>
                  <a:schemeClr val="bg2">
                    <a:lumMod val="10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Député à l’assemblée nationale et président de</a:t>
            </a:r>
            <a:br>
              <a:rPr lang="fr-FR" sz="3600" dirty="0">
                <a:solidFill>
                  <a:srgbClr val="008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fr-FR" sz="3600" dirty="0">
                <a:solidFill>
                  <a:srgbClr val="0066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PASTEF LES PATRIOTES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2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201FB4DD-CD7D-4816-B475-31E9D8BE9F9C}"/>
              </a:ext>
            </a:extLst>
          </p:cNvPr>
          <p:cNvSpPr txBox="1">
            <a:spLocks/>
          </p:cNvSpPr>
          <p:nvPr/>
        </p:nvSpPr>
        <p:spPr>
          <a:xfrm>
            <a:off x="771223" y="2725616"/>
            <a:ext cx="10464675" cy="3630734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lnSpc>
                <a:spcPct val="200000"/>
              </a:lnSpc>
            </a:pPr>
            <a:r>
              <a:rPr lang="fr-F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Saisit: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fr-F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Le </a:t>
            </a:r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Procureur</a:t>
            </a:r>
            <a:r>
              <a:rPr lang="fr-F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de la République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fr-F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L’Inspection Générale d’Etat (</a:t>
            </a:r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IGE</a:t>
            </a:r>
            <a:r>
              <a:rPr lang="fr-F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</a:p>
          <a:p>
            <a:pPr marL="571500" indent="-571500" algn="just">
              <a:buFont typeface="Wingdings" panose="05000000000000000000" pitchFamily="2" charset="2"/>
              <a:buChar char="Ø"/>
            </a:pPr>
            <a:r>
              <a:rPr lang="fr-FR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Et l’</a:t>
            </a:r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OFNAC</a:t>
            </a:r>
          </a:p>
        </p:txBody>
      </p:sp>
    </p:spTree>
    <p:extLst>
      <p:ext uri="{BB962C8B-B14F-4D97-AF65-F5344CB8AC3E}">
        <p14:creationId xmlns:p14="http://schemas.microsoft.com/office/powerpoint/2010/main" val="3652192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3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201FB4DD-CD7D-4816-B475-31E9D8BE9F9C}"/>
              </a:ext>
            </a:extLst>
          </p:cNvPr>
          <p:cNvSpPr txBox="1">
            <a:spLocks/>
          </p:cNvSpPr>
          <p:nvPr/>
        </p:nvSpPr>
        <p:spPr>
          <a:xfrm>
            <a:off x="602152" y="2663934"/>
            <a:ext cx="10987684" cy="3692416"/>
          </a:xfrm>
          <a:prstGeom prst="rect">
            <a:avLst/>
          </a:prstGeom>
          <a:solidFill>
            <a:srgbClr val="FFFFFF"/>
          </a:solidFill>
          <a:ln w="762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t" anchorCtr="0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fr-FR" sz="4000" b="1" dirty="0">
              <a:solidFill>
                <a:srgbClr val="C0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4000" b="1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SEYDOU SARR (ne disposant d’aucun droit ni titre)</a:t>
            </a:r>
            <a:r>
              <a:rPr lang="fr-FR" sz="4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</a:t>
            </a:r>
            <a:r>
              <a:rPr lang="fr-FR" sz="4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mais</a:t>
            </a:r>
            <a:r>
              <a:rPr lang="fr-FR" sz="4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sz="4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par un subterfuge malhonnête et avec </a:t>
            </a:r>
            <a:r>
              <a:rPr lang="fr-FR" sz="4000" b="1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la complicité de Mamour Diallo</a:t>
            </a:r>
            <a:r>
              <a:rPr lang="fr-FR" sz="40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directeur des domaines, </a:t>
            </a:r>
            <a:r>
              <a:rPr lang="fr-FR" sz="4000" b="1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s’est tapé </a:t>
            </a:r>
            <a:r>
              <a:rPr lang="fr-FR" sz="4000" b="1" u="sng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94.783.159.000</a:t>
            </a:r>
            <a:r>
              <a:rPr lang="fr-FR" sz="4000" b="1" dirty="0">
                <a:solidFill>
                  <a:srgbClr val="C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FCFA sur le dos du contribuable sénégalais</a:t>
            </a:r>
            <a:r>
              <a:rPr lang="fr-FR" sz="4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7C954968-A900-4949-B9F8-793E494CC3CB}"/>
              </a:ext>
            </a:extLst>
          </p:cNvPr>
          <p:cNvSpPr txBox="1">
            <a:spLocks/>
          </p:cNvSpPr>
          <p:nvPr/>
        </p:nvSpPr>
        <p:spPr>
          <a:xfrm>
            <a:off x="2557453" y="1204757"/>
            <a:ext cx="7077082" cy="1202914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400" dirty="0">
                <a:solidFill>
                  <a:srgbClr val="0066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Résumé du scandale</a:t>
            </a:r>
          </a:p>
        </p:txBody>
      </p:sp>
    </p:spTree>
    <p:extLst>
      <p:ext uri="{BB962C8B-B14F-4D97-AF65-F5344CB8AC3E}">
        <p14:creationId xmlns:p14="http://schemas.microsoft.com/office/powerpoint/2010/main" val="4174548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96827" y="306304"/>
            <a:ext cx="5976934" cy="719527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fr-FR" sz="4000" dirty="0">
                <a:solidFill>
                  <a:srgbClr val="0066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EXPOSE DES FAITS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4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201FB4DD-CD7D-4816-B475-31E9D8BE9F9C}"/>
              </a:ext>
            </a:extLst>
          </p:cNvPr>
          <p:cNvSpPr txBox="1">
            <a:spLocks/>
          </p:cNvSpPr>
          <p:nvPr/>
        </p:nvSpPr>
        <p:spPr>
          <a:xfrm>
            <a:off x="426239" y="1289154"/>
            <a:ext cx="5517361" cy="2882796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FR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Les familles </a:t>
            </a:r>
            <a:r>
              <a:rPr lang="fr-FR" sz="2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Ndiaga Ndoye </a:t>
            </a:r>
            <a:r>
              <a:rPr lang="fr-FR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et consorts, au nombre de 23 au total, sont propriétaires de 2.567.707 m² soit </a:t>
            </a:r>
            <a:r>
              <a:rPr lang="fr-FR" sz="2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256 ha sur le titre foncier n° 1451/R </a:t>
            </a:r>
          </a:p>
          <a:p>
            <a:pPr algn="just"/>
            <a:r>
              <a:rPr lang="fr-FR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sis aux Parcelles Assainies / </a:t>
            </a:r>
            <a:r>
              <a:rPr lang="fr-FR" sz="28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keur</a:t>
            </a:r>
            <a:r>
              <a:rPr lang="fr-FR" sz="28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Massar.</a:t>
            </a:r>
          </a:p>
        </p:txBody>
      </p:sp>
      <p:sp>
        <p:nvSpPr>
          <p:cNvPr id="12" name="Titre 1">
            <a:extLst>
              <a:ext uri="{FF2B5EF4-FFF2-40B4-BE49-F238E27FC236}">
                <a16:creationId xmlns:a16="http://schemas.microsoft.com/office/drawing/2014/main" id="{A8376D34-2132-4BFD-9DDD-C24F2E9F79B3}"/>
              </a:ext>
            </a:extLst>
          </p:cNvPr>
          <p:cNvSpPr txBox="1">
            <a:spLocks/>
          </p:cNvSpPr>
          <p:nvPr/>
        </p:nvSpPr>
        <p:spPr>
          <a:xfrm>
            <a:off x="6569859" y="1279902"/>
            <a:ext cx="5117311" cy="2119235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t" anchorCtr="0">
            <a:normAutofit fontScale="25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just">
              <a:buFont typeface="Wingdings" panose="05000000000000000000" pitchFamily="2" charset="2"/>
              <a:buChar char="v"/>
            </a:pPr>
            <a:endParaRPr lang="fr-FR" sz="11200" dirty="0"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marL="571500" indent="-571500" algn="just">
              <a:buFont typeface="Wingdings" panose="05000000000000000000" pitchFamily="2" charset="2"/>
              <a:buChar char="v"/>
            </a:pPr>
            <a:r>
              <a:rPr lang="fr-FR" sz="112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 08 avril 1978</a:t>
            </a:r>
          </a:p>
          <a:p>
            <a:pPr algn="just"/>
            <a:r>
              <a:rPr lang="fr-FR" sz="112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La société anonyme SAIM indépendance (propriété de la famille </a:t>
            </a:r>
            <a:r>
              <a:rPr lang="fr-FR" sz="11200" dirty="0" err="1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Djily</a:t>
            </a:r>
            <a:r>
              <a:rPr lang="fr-FR" sz="112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Mbaye) « acquiert » le titre foncier 1451/R</a:t>
            </a:r>
            <a:r>
              <a:rPr lang="fr-FR" sz="1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Flèche : droite 12">
            <a:extLst>
              <a:ext uri="{FF2B5EF4-FFF2-40B4-BE49-F238E27FC236}">
                <a16:creationId xmlns:a16="http://schemas.microsoft.com/office/drawing/2014/main" id="{AE248FE2-0CC2-404F-A48C-3975E58F93DE}"/>
              </a:ext>
            </a:extLst>
          </p:cNvPr>
          <p:cNvSpPr/>
          <p:nvPr/>
        </p:nvSpPr>
        <p:spPr>
          <a:xfrm>
            <a:off x="5943599" y="1436699"/>
            <a:ext cx="626260" cy="443067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itre 1">
            <a:extLst>
              <a:ext uri="{FF2B5EF4-FFF2-40B4-BE49-F238E27FC236}">
                <a16:creationId xmlns:a16="http://schemas.microsoft.com/office/drawing/2014/main" id="{A4DF1C7A-43AC-4E47-91B8-389C626F70E4}"/>
              </a:ext>
            </a:extLst>
          </p:cNvPr>
          <p:cNvSpPr txBox="1">
            <a:spLocks/>
          </p:cNvSpPr>
          <p:nvPr/>
        </p:nvSpPr>
        <p:spPr>
          <a:xfrm>
            <a:off x="6569858" y="3741296"/>
            <a:ext cx="5117311" cy="1154509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r-FR" sz="26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Les familles Ndiaga Ndoye et consorts </a:t>
            </a:r>
            <a:r>
              <a:rPr lang="fr-FR" sz="26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contestent</a:t>
            </a:r>
            <a:r>
              <a:rPr lang="fr-FR" sz="26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l’acquisition.</a:t>
            </a:r>
          </a:p>
        </p:txBody>
      </p:sp>
      <p:sp>
        <p:nvSpPr>
          <p:cNvPr id="16" name="Flèche : bas 15">
            <a:extLst>
              <a:ext uri="{FF2B5EF4-FFF2-40B4-BE49-F238E27FC236}">
                <a16:creationId xmlns:a16="http://schemas.microsoft.com/office/drawing/2014/main" id="{FB434ECF-3F30-4558-B759-19976A7F06AF}"/>
              </a:ext>
            </a:extLst>
          </p:cNvPr>
          <p:cNvSpPr/>
          <p:nvPr/>
        </p:nvSpPr>
        <p:spPr>
          <a:xfrm>
            <a:off x="9235992" y="3417956"/>
            <a:ext cx="394648" cy="346044"/>
          </a:xfrm>
          <a:prstGeom prst="downArrow">
            <a:avLst>
              <a:gd name="adj1" fmla="val 50000"/>
              <a:gd name="adj2" fmla="val 5648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itre 1">
            <a:extLst>
              <a:ext uri="{FF2B5EF4-FFF2-40B4-BE49-F238E27FC236}">
                <a16:creationId xmlns:a16="http://schemas.microsoft.com/office/drawing/2014/main" id="{D5F7F7AE-C8CB-4D0C-ACA1-8D1A8BEC9320}"/>
              </a:ext>
            </a:extLst>
          </p:cNvPr>
          <p:cNvSpPr txBox="1">
            <a:spLocks/>
          </p:cNvSpPr>
          <p:nvPr/>
        </p:nvSpPr>
        <p:spPr>
          <a:xfrm>
            <a:off x="661988" y="5237613"/>
            <a:ext cx="10563222" cy="1447355"/>
          </a:xfrm>
          <a:prstGeom prst="rect">
            <a:avLst/>
          </a:prstGeom>
          <a:solidFill>
            <a:srgbClr val="FFFF00"/>
          </a:solidFill>
          <a:ln w="381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t" anchorCtr="0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4000" b="1" dirty="0">
                <a:latin typeface="Arial" panose="020B0604020202020204" pitchFamily="34" charset="0"/>
                <a:cs typeface="Arial" panose="020B0604020202020204" pitchFamily="34" charset="0"/>
              </a:rPr>
              <a:t>Une décision de justice, arrêt n°01/12 du 09 février 2012, donne gain de cause aux</a:t>
            </a:r>
            <a:r>
              <a:rPr lang="fr-FR" sz="40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40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familles Ndiaga NDOYE et consorts qui retrouvent leur droit de propriété sur le titre foncier 1451/R  </a:t>
            </a:r>
            <a:r>
              <a:rPr lang="fr-FR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après 30 ans de procès.</a:t>
            </a:r>
          </a:p>
        </p:txBody>
      </p:sp>
      <p:sp>
        <p:nvSpPr>
          <p:cNvPr id="19" name="Flèche : bas 18">
            <a:extLst>
              <a:ext uri="{FF2B5EF4-FFF2-40B4-BE49-F238E27FC236}">
                <a16:creationId xmlns:a16="http://schemas.microsoft.com/office/drawing/2014/main" id="{35148099-FA59-46B4-9FDD-36D70AB8E6B7}"/>
              </a:ext>
            </a:extLst>
          </p:cNvPr>
          <p:cNvSpPr/>
          <p:nvPr/>
        </p:nvSpPr>
        <p:spPr>
          <a:xfrm>
            <a:off x="6874661" y="4918509"/>
            <a:ext cx="423224" cy="355611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3357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" grpId="0" animBg="1"/>
      <p:bldP spid="13" grpId="0" animBg="1"/>
      <p:bldP spid="15" grpId="0" animBg="1"/>
      <p:bldP spid="16" grpId="0" animBg="1"/>
      <p:bldP spid="17" grpId="0" animBg="1"/>
      <p:bldP spid="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13220" y="287128"/>
            <a:ext cx="7370087" cy="961767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fr-FR" sz="2400" b="1" dirty="0">
                <a:solidFill>
                  <a:srgbClr val="40404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fr-FR" sz="18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Entre le 08 avril 1978 , date de l’acquisition contestée </a:t>
            </a:r>
            <a:br>
              <a:rPr lang="fr-FR" sz="18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</a:br>
            <a:r>
              <a:rPr lang="fr-FR" sz="18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en justice et le 09 février 2012, date de la décision qui a rendu le titre aux familles  </a:t>
            </a:r>
            <a:r>
              <a:rPr lang="fr-FR" sz="1800" b="1" dirty="0" err="1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Ndiaga</a:t>
            </a:r>
            <a:r>
              <a:rPr lang="fr-FR" sz="18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Ndoye et consorts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5</a:t>
            </a:fld>
            <a:endParaRPr lang="fr-FR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D3778C4-AB70-4C1E-B2C4-265B3BB0F444}"/>
              </a:ext>
            </a:extLst>
          </p:cNvPr>
          <p:cNvSpPr txBox="1">
            <a:spLocks/>
          </p:cNvSpPr>
          <p:nvPr/>
        </p:nvSpPr>
        <p:spPr>
          <a:xfrm>
            <a:off x="2108684" y="1839044"/>
            <a:ext cx="7974623" cy="61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6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lèche : bas 2">
            <a:extLst>
              <a:ext uri="{FF2B5EF4-FFF2-40B4-BE49-F238E27FC236}">
                <a16:creationId xmlns:a16="http://schemas.microsoft.com/office/drawing/2014/main" id="{46DAAC7D-0881-4CA4-A7C7-9316E2295D81}"/>
              </a:ext>
            </a:extLst>
          </p:cNvPr>
          <p:cNvSpPr/>
          <p:nvPr/>
        </p:nvSpPr>
        <p:spPr>
          <a:xfrm>
            <a:off x="613996" y="1939490"/>
            <a:ext cx="448408" cy="4416859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archemin : horizontal 3">
            <a:extLst>
              <a:ext uri="{FF2B5EF4-FFF2-40B4-BE49-F238E27FC236}">
                <a16:creationId xmlns:a16="http://schemas.microsoft.com/office/drawing/2014/main" id="{31793A02-8BD3-4B30-9934-5F89EBDDB29E}"/>
              </a:ext>
            </a:extLst>
          </p:cNvPr>
          <p:cNvSpPr/>
          <p:nvPr/>
        </p:nvSpPr>
        <p:spPr>
          <a:xfrm>
            <a:off x="1045220" y="1939490"/>
            <a:ext cx="9697916" cy="200940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Est intervenu un décret n° 97-1119 en date du 12 novembre 1997</a:t>
            </a:r>
            <a:r>
              <a:rPr lang="fr-FR" b="1" i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(</a:t>
            </a:r>
            <a:r>
              <a:rPr lang="fr-FR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modifié par les décrets n°2000-874 du 31 octobre 2000 et n°2006-623 du 10 juillet  2006) déclarant d’utilité publique le programme d’aménagement des parcelles assainies à Rufisque, déclarant cessibles les immeubles immatriculés nécessaires à la réalisation dudit programme, dont le TF 1451/R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1582DD4E-4A98-432E-8F4F-384F5878E9BE}"/>
              </a:ext>
            </a:extLst>
          </p:cNvPr>
          <p:cNvSpPr txBox="1"/>
          <p:nvPr/>
        </p:nvSpPr>
        <p:spPr>
          <a:xfrm>
            <a:off x="346768" y="1334991"/>
            <a:ext cx="982864" cy="46166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1978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35994C66-BEA6-4EDB-BDB9-FD0BBDC6EF04}"/>
              </a:ext>
            </a:extLst>
          </p:cNvPr>
          <p:cNvSpPr txBox="1"/>
          <p:nvPr/>
        </p:nvSpPr>
        <p:spPr>
          <a:xfrm>
            <a:off x="389258" y="6357497"/>
            <a:ext cx="982864" cy="461665"/>
          </a:xfrm>
          <a:prstGeom prst="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2012</a:t>
            </a:r>
          </a:p>
        </p:txBody>
      </p:sp>
      <p:sp>
        <p:nvSpPr>
          <p:cNvPr id="22" name="Parchemin : horizontal 21">
            <a:extLst>
              <a:ext uri="{FF2B5EF4-FFF2-40B4-BE49-F238E27FC236}">
                <a16:creationId xmlns:a16="http://schemas.microsoft.com/office/drawing/2014/main" id="{F3E69C4E-33E0-43F8-8BB3-DC2913662DE7}"/>
              </a:ext>
            </a:extLst>
          </p:cNvPr>
          <p:cNvSpPr/>
          <p:nvPr/>
        </p:nvSpPr>
        <p:spPr>
          <a:xfrm>
            <a:off x="1062404" y="3837482"/>
            <a:ext cx="9680732" cy="1137012"/>
          </a:xfrm>
          <a:prstGeom prst="horizontalScroll">
            <a:avLst/>
          </a:prstGeom>
          <a:solidFill>
            <a:schemeClr val="accent1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fr-FR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En conséquence des décrets ci-dessus, du SAIM Indépendance a été indemnisée suivant acte d’acquiescement du 15 avril 2008 enregistré le 29 juillet 2009 – c’était avant que n’intervienne l’arrêt du 09 février 2012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149414E3-CB14-4929-BCA4-E0ACF517DA1E}"/>
              </a:ext>
            </a:extLst>
          </p:cNvPr>
          <p:cNvSpPr/>
          <p:nvPr/>
        </p:nvSpPr>
        <p:spPr>
          <a:xfrm>
            <a:off x="1705708" y="1373060"/>
            <a:ext cx="2677233" cy="48700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1400" b="1" cap="small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Terrain appartenant à Ndiaga Ndoye et consorts</a:t>
            </a:r>
          </a:p>
        </p:txBody>
      </p: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4EBFF3ED-D9DD-4DD2-A498-30DC95D461D6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4382941" y="1616564"/>
            <a:ext cx="468314" cy="0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3E208B4E-B585-4D68-B991-A29A9EEA79D4}"/>
              </a:ext>
            </a:extLst>
          </p:cNvPr>
          <p:cNvSpPr/>
          <p:nvPr/>
        </p:nvSpPr>
        <p:spPr>
          <a:xfrm>
            <a:off x="4851255" y="1383747"/>
            <a:ext cx="2381869" cy="48700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Acquisition SAIM indépendance</a:t>
            </a:r>
          </a:p>
        </p:txBody>
      </p: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0CE14C77-2EC9-4624-BB78-F4DC8F36A705}"/>
              </a:ext>
            </a:extLst>
          </p:cNvPr>
          <p:cNvCxnSpPr/>
          <p:nvPr/>
        </p:nvCxnSpPr>
        <p:spPr>
          <a:xfrm>
            <a:off x="7233124" y="1616564"/>
            <a:ext cx="468314" cy="0"/>
          </a:xfrm>
          <a:prstGeom prst="straightConnector1">
            <a:avLst/>
          </a:prstGeom>
          <a:ln w="28575">
            <a:tailEnd type="triangle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8CFD9CF7-28AC-4177-A35E-5F21667B9710}"/>
              </a:ext>
            </a:extLst>
          </p:cNvPr>
          <p:cNvSpPr/>
          <p:nvPr/>
        </p:nvSpPr>
        <p:spPr>
          <a:xfrm>
            <a:off x="7701438" y="1380105"/>
            <a:ext cx="2381869" cy="487008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Contestation devant le tribunal</a:t>
            </a:r>
          </a:p>
        </p:txBody>
      </p:sp>
      <p:sp>
        <p:nvSpPr>
          <p:cNvPr id="27" name="Légende : flèche vers le bas 26">
            <a:extLst>
              <a:ext uri="{FF2B5EF4-FFF2-40B4-BE49-F238E27FC236}">
                <a16:creationId xmlns:a16="http://schemas.microsoft.com/office/drawing/2014/main" id="{A5A10C2A-DBFB-4CEE-B8AF-C8ED636414AB}"/>
              </a:ext>
            </a:extLst>
          </p:cNvPr>
          <p:cNvSpPr/>
          <p:nvPr/>
        </p:nvSpPr>
        <p:spPr>
          <a:xfrm>
            <a:off x="4745113" y="4900759"/>
            <a:ext cx="2315314" cy="646819"/>
          </a:xfrm>
          <a:prstGeom prst="downArrowCallou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Rappelons que :</a:t>
            </a:r>
          </a:p>
        </p:txBody>
      </p:sp>
      <p:sp>
        <p:nvSpPr>
          <p:cNvPr id="28" name="Titre 1">
            <a:extLst>
              <a:ext uri="{FF2B5EF4-FFF2-40B4-BE49-F238E27FC236}">
                <a16:creationId xmlns:a16="http://schemas.microsoft.com/office/drawing/2014/main" id="{10408ADC-1F89-47FE-B87C-1C055EEF4783}"/>
              </a:ext>
            </a:extLst>
          </p:cNvPr>
          <p:cNvSpPr txBox="1">
            <a:spLocks/>
          </p:cNvSpPr>
          <p:nvPr/>
        </p:nvSpPr>
        <p:spPr>
          <a:xfrm>
            <a:off x="1448849" y="5565328"/>
            <a:ext cx="9294287" cy="1435079"/>
          </a:xfrm>
          <a:prstGeom prst="rect">
            <a:avLst/>
          </a:prstGeom>
          <a:solidFill>
            <a:srgbClr val="FFFF00"/>
          </a:solidFill>
          <a:ln w="381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t" anchorCtr="0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Finalement la cession a été cassée par le tribunal par arrêt n°01/12 du 09</a:t>
            </a:r>
            <a:r>
              <a:rPr lang="fr-FR" sz="18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r-FR" sz="1800" b="1" dirty="0">
                <a:latin typeface="Arial" panose="020B0604020202020204" pitchFamily="34" charset="0"/>
                <a:cs typeface="Arial" panose="020B0604020202020204" pitchFamily="34" charset="0"/>
              </a:rPr>
              <a:t>février 2012. Le droit de la SAIM indépendance sur le TF 1451/R n’a donc juridiquement jamais existé. Mais elle a été indemnisée quand même</a:t>
            </a:r>
            <a:r>
              <a:rPr lang="fr-FR" sz="1800" b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</a:t>
            </a:r>
            <a:r>
              <a:rPr lang="fr-FR" sz="1800" b="1" i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 familles Ndiaga NDOYE et consorts ont retrouvé donc leur droit de propriété sur le titre  foncier 1451/R mais </a:t>
            </a:r>
            <a:r>
              <a:rPr lang="fr-FR" sz="1800" b="1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sans indemnisation…</a:t>
            </a:r>
          </a:p>
        </p:txBody>
      </p:sp>
      <p:sp>
        <p:nvSpPr>
          <p:cNvPr id="7" name="Flèche droite 6"/>
          <p:cNvSpPr/>
          <p:nvPr/>
        </p:nvSpPr>
        <p:spPr>
          <a:xfrm>
            <a:off x="3044324" y="404270"/>
            <a:ext cx="421164" cy="179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4310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20" grpId="0" animBg="1"/>
      <p:bldP spid="22" grpId="0" animBg="1"/>
      <p:bldP spid="8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89500" y="308289"/>
            <a:ext cx="8464300" cy="1145786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 fontScale="90000"/>
          </a:bodyPr>
          <a:lstStyle/>
          <a:p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Acte 1 : </a:t>
            </a:r>
            <a:r>
              <a:rPr lang="fr-FR" sz="4000" cap="all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L’entrée</a:t>
            </a:r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EN  SCENE DE SEYDOU SARR dit TAHIROU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6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D3778C4-AB70-4C1E-B2C4-265B3BB0F444}"/>
              </a:ext>
            </a:extLst>
          </p:cNvPr>
          <p:cNvSpPr txBox="1">
            <a:spLocks/>
          </p:cNvSpPr>
          <p:nvPr/>
        </p:nvSpPr>
        <p:spPr>
          <a:xfrm>
            <a:off x="2108684" y="1839044"/>
            <a:ext cx="7974623" cy="61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6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95664C-F3AF-4EAD-AA14-F92F26D3E0F8}"/>
              </a:ext>
            </a:extLst>
          </p:cNvPr>
          <p:cNvSpPr/>
          <p:nvPr/>
        </p:nvSpPr>
        <p:spPr>
          <a:xfrm>
            <a:off x="931985" y="3881741"/>
            <a:ext cx="10421815" cy="281462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/>
            <a:r>
              <a:rPr lang="fr-FR" sz="2800" b="1" dirty="0">
                <a:latin typeface="Arial" panose="020B0604020202020204" pitchFamily="34" charset="0"/>
                <a:cs typeface="Arial" panose="020B0604020202020204" pitchFamily="34" charset="0"/>
              </a:rPr>
              <a:t>SEYDOU SARR agissant sous le couvert de SOFICO SA et de CFU SARL </a:t>
            </a:r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se propose d’acheter le « problème » à </a:t>
            </a:r>
            <a:r>
              <a:rPr lang="fr-FR" sz="28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2.500.000.000 FCFA</a:t>
            </a:r>
            <a:r>
              <a:rPr lang="fr-FR" sz="28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et signe une cession de créance avec une partie des famille Ndiaga Ndoye et consorts (NB : Une partie de l’argent aurait été déjà versée.) </a:t>
            </a:r>
          </a:p>
          <a:p>
            <a:pPr algn="just"/>
            <a:r>
              <a:rPr lang="fr-FR" sz="2800" dirty="0">
                <a:latin typeface="Arial" panose="020B0604020202020204" pitchFamily="34" charset="0"/>
                <a:cs typeface="Arial" panose="020B0604020202020204" pitchFamily="34" charset="0"/>
              </a:rPr>
              <a:t>Une autre partie des familles </a:t>
            </a:r>
            <a:r>
              <a:rPr lang="fr-FR" sz="2800" dirty="0">
                <a:ln>
                  <a:solidFill>
                    <a:schemeClr val="bg2">
                      <a:lumMod val="10000"/>
                    </a:schemeClr>
                  </a:solidFill>
                </a:ln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refuse et conteste la cession.</a:t>
            </a:r>
          </a:p>
          <a:p>
            <a:pPr algn="ctr"/>
            <a:endParaRPr lang="fr-F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3A8ABBC-DC94-41C8-AC65-64B86C8C0339}"/>
              </a:ext>
            </a:extLst>
          </p:cNvPr>
          <p:cNvSpPr/>
          <p:nvPr/>
        </p:nvSpPr>
        <p:spPr>
          <a:xfrm>
            <a:off x="1689954" y="1724933"/>
            <a:ext cx="8905875" cy="1885950"/>
          </a:xfrm>
          <a:prstGeom prst="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fr-FR" sz="24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Rappel </a:t>
            </a:r>
            <a:r>
              <a:rPr lang="fr-FR" sz="2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: </a:t>
            </a:r>
            <a:r>
              <a:rPr lang="fr-FR" sz="24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Avec l’arrêt du </a:t>
            </a:r>
            <a:r>
              <a:rPr lang="fr-FR" sz="2400" b="1" i="1" dirty="0"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09 février 2012</a:t>
            </a:r>
            <a:r>
              <a:rPr lang="fr-FR" sz="24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, avec la 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cession</a:t>
            </a:r>
            <a:r>
              <a:rPr lang="fr-FR" sz="24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</a:t>
            </a:r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cassée</a:t>
            </a:r>
            <a:r>
              <a:rPr lang="fr-FR" sz="24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par le tribunal, les familles Ndiaga Ndoye et consorts ont recouvré leur droit sur le titre foncier 1451/R, qui est déjà aménagé par la SN HLM suite au </a:t>
            </a:r>
          </a:p>
          <a:p>
            <a:pPr algn="just"/>
            <a:r>
              <a:rPr lang="fr-FR" sz="24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décret n°°  97-1119 </a:t>
            </a:r>
            <a:r>
              <a:rPr lang="fr-FR" sz="24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précité</a:t>
            </a:r>
          </a:p>
        </p:txBody>
      </p:sp>
    </p:spTree>
    <p:extLst>
      <p:ext uri="{BB962C8B-B14F-4D97-AF65-F5344CB8AC3E}">
        <p14:creationId xmlns:p14="http://schemas.microsoft.com/office/powerpoint/2010/main" val="37831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1061" y="0"/>
            <a:ext cx="8566546" cy="1274134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/>
          </a:bodyPr>
          <a:lstStyle/>
          <a:p>
            <a:r>
              <a:rPr lang="fr-FR" sz="32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Acte 2 : SEYDOU SARR TENTE DE BLANCHIR SON ESCROQUERIE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7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D3778C4-AB70-4C1E-B2C4-265B3BB0F444}"/>
              </a:ext>
            </a:extLst>
          </p:cNvPr>
          <p:cNvSpPr txBox="1">
            <a:spLocks/>
          </p:cNvSpPr>
          <p:nvPr/>
        </p:nvSpPr>
        <p:spPr>
          <a:xfrm>
            <a:off x="2108684" y="1839044"/>
            <a:ext cx="7974623" cy="61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6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égende : flèche vers le bas 17">
            <a:extLst>
              <a:ext uri="{FF2B5EF4-FFF2-40B4-BE49-F238E27FC236}">
                <a16:creationId xmlns:a16="http://schemas.microsoft.com/office/drawing/2014/main" id="{511F3F82-2D97-4C2F-8BCA-B5356FBAEF4B}"/>
              </a:ext>
            </a:extLst>
          </p:cNvPr>
          <p:cNvSpPr/>
          <p:nvPr/>
        </p:nvSpPr>
        <p:spPr>
          <a:xfrm>
            <a:off x="2155578" y="1393719"/>
            <a:ext cx="7974623" cy="1604314"/>
          </a:xfrm>
          <a:prstGeom prst="downArrowCallout">
            <a:avLst>
              <a:gd name="adj1" fmla="val 20648"/>
              <a:gd name="adj2" fmla="val 25000"/>
              <a:gd name="adj3" fmla="val 20328"/>
              <a:gd name="adj4" fmla="val 78058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RAPPEL : </a:t>
            </a:r>
          </a:p>
          <a:p>
            <a:pPr algn="ctr"/>
            <a:r>
              <a:rPr lang="fr-FR" sz="24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Seydou SARR </a:t>
            </a:r>
            <a:r>
              <a:rPr lang="fr-FR" sz="24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 propose d’acheter le « problème » à </a:t>
            </a:r>
          </a:p>
          <a:p>
            <a:pPr algn="ctr"/>
            <a:r>
              <a:rPr lang="fr-FR" sz="24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2.500.000.000 FCFA et obtient une cession de créance 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95664C-F3AF-4EAD-AA14-F92F26D3E0F8}"/>
              </a:ext>
            </a:extLst>
          </p:cNvPr>
          <p:cNvSpPr/>
          <p:nvPr/>
        </p:nvSpPr>
        <p:spPr>
          <a:xfrm>
            <a:off x="931980" y="2968053"/>
            <a:ext cx="10421815" cy="164891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fr-FR" sz="2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Il sollicite une homologation du PV de cette conciliation. </a:t>
            </a:r>
          </a:p>
          <a:p>
            <a:r>
              <a:rPr lang="fr-FR" sz="28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Par Jugement n°  1770 du 15 novembre 2016 le Tribunal de Grande Instance hors classe de Dakar refuse.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42DCDD-24FD-47A9-A7C6-B8E8B39E232A}"/>
              </a:ext>
            </a:extLst>
          </p:cNvPr>
          <p:cNvSpPr/>
          <p:nvPr/>
        </p:nvSpPr>
        <p:spPr>
          <a:xfrm>
            <a:off x="198492" y="5107367"/>
            <a:ext cx="11613757" cy="1706630"/>
          </a:xfrm>
          <a:prstGeom prst="rect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32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Seydou SARR fera appel, mais la Chambre civile n° 2 de la Cour d’appel de DAKAR confirmera la décision des </a:t>
            </a:r>
          </a:p>
          <a:p>
            <a:pPr algn="ctr"/>
            <a:r>
              <a:rPr lang="fr-FR" sz="32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1</a:t>
            </a:r>
            <a:r>
              <a:rPr lang="fr-FR" sz="3200" b="1" baseline="30000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ers</a:t>
            </a:r>
            <a:r>
              <a:rPr lang="fr-FR" sz="3200" b="1" dirty="0"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juges par arrêt n° 04 du 11 janvier 2018. </a:t>
            </a:r>
          </a:p>
        </p:txBody>
      </p:sp>
      <p:sp>
        <p:nvSpPr>
          <p:cNvPr id="6" name="Flèche : bas 5">
            <a:extLst>
              <a:ext uri="{FF2B5EF4-FFF2-40B4-BE49-F238E27FC236}">
                <a16:creationId xmlns:a16="http://schemas.microsoft.com/office/drawing/2014/main" id="{4B083433-2EB6-4FDF-84BA-517C52572994}"/>
              </a:ext>
            </a:extLst>
          </p:cNvPr>
          <p:cNvSpPr/>
          <p:nvPr/>
        </p:nvSpPr>
        <p:spPr>
          <a:xfrm>
            <a:off x="5657112" y="4637176"/>
            <a:ext cx="971550" cy="504418"/>
          </a:xfrm>
          <a:prstGeom prst="downArrow">
            <a:avLst>
              <a:gd name="adj1" fmla="val 36274"/>
              <a:gd name="adj2" fmla="val 80213"/>
            </a:avLst>
          </a:prstGeom>
          <a:solidFill>
            <a:schemeClr val="accent6">
              <a:lumMod val="50000"/>
            </a:schemeClr>
          </a:solidFill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076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" grpId="0" animBg="1"/>
      <p:bldP spid="11" grpId="0" animBg="1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8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D3778C4-AB70-4C1E-B2C4-265B3BB0F444}"/>
              </a:ext>
            </a:extLst>
          </p:cNvPr>
          <p:cNvSpPr txBox="1">
            <a:spLocks/>
          </p:cNvSpPr>
          <p:nvPr/>
        </p:nvSpPr>
        <p:spPr>
          <a:xfrm>
            <a:off x="2108684" y="1839044"/>
            <a:ext cx="7974623" cy="6185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60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Légende : flèche vers le bas 17">
            <a:extLst>
              <a:ext uri="{FF2B5EF4-FFF2-40B4-BE49-F238E27FC236}">
                <a16:creationId xmlns:a16="http://schemas.microsoft.com/office/drawing/2014/main" id="{511F3F82-2D97-4C2F-8BCA-B5356FBAEF4B}"/>
              </a:ext>
            </a:extLst>
          </p:cNvPr>
          <p:cNvSpPr/>
          <p:nvPr/>
        </p:nvSpPr>
        <p:spPr>
          <a:xfrm>
            <a:off x="1764981" y="1424068"/>
            <a:ext cx="9444405" cy="2853626"/>
          </a:xfrm>
          <a:prstGeom prst="downArrowCallout">
            <a:avLst>
              <a:gd name="adj1" fmla="val 12823"/>
              <a:gd name="adj2" fmla="val 6726"/>
              <a:gd name="adj3" fmla="val 27088"/>
              <a:gd name="adj4" fmla="val 72912"/>
            </a:avLst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sz="2800" b="1" dirty="0">
              <a:solidFill>
                <a:schemeClr val="tx1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RAPPEL – jugement 15 novembre 2016:</a:t>
            </a:r>
          </a:p>
          <a:p>
            <a:pPr algn="ctr"/>
            <a:r>
              <a:rPr lang="fr-FR" sz="2400" b="1" dirty="0">
                <a:solidFill>
                  <a:srgbClr val="8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Se fondant sur les dispositions de l’article 30 de la loi 76-67 du 02 juillet 1967, le TGI hors classe de Dakar a décidé que </a:t>
            </a:r>
          </a:p>
          <a:p>
            <a:pPr algn="ctr"/>
            <a:r>
              <a:rPr lang="fr-FR" sz="2400" b="1" dirty="0">
                <a:solidFill>
                  <a:srgbClr val="80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« toute cession du droit à l’indemnité d’expropriation consentie à des intermédiaires est nulle de plein droit et de nul effet »</a:t>
            </a:r>
          </a:p>
          <a:p>
            <a:pPr algn="ctr"/>
            <a:endParaRPr lang="fr-FR" sz="2400" b="1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95664C-F3AF-4EAD-AA14-F92F26D3E0F8}"/>
              </a:ext>
            </a:extLst>
          </p:cNvPr>
          <p:cNvSpPr/>
          <p:nvPr/>
        </p:nvSpPr>
        <p:spPr>
          <a:xfrm>
            <a:off x="0" y="4452080"/>
            <a:ext cx="12192000" cy="2405920"/>
          </a:xfrm>
          <a:prstGeom prst="rect">
            <a:avLst/>
          </a:prstGeom>
          <a:solidFill>
            <a:srgbClr val="FFFF00"/>
          </a:solidFill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/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Malgré ce jugement qui le déboute de sa demande, Seydou SARR se rapproche de l’administration fiscale pour faire valoir un « droit » à être indemnisé en lieu et place des familles. Notons qu’à ce jour le </a:t>
            </a:r>
          </a:p>
          <a:p>
            <a:pPr algn="just"/>
            <a:r>
              <a:rPr lang="fr-FR" sz="2800" b="1" dirty="0"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TF 1451/R reste la propriété exclusive des familles Ndiaga Ndoye et consorts</a:t>
            </a:r>
          </a:p>
        </p:txBody>
      </p:sp>
      <p:sp>
        <p:nvSpPr>
          <p:cNvPr id="13" name="Titre 1">
            <a:extLst>
              <a:ext uri="{FF2B5EF4-FFF2-40B4-BE49-F238E27FC236}">
                <a16:creationId xmlns:a16="http://schemas.microsoft.com/office/drawing/2014/main" id="{B6EA90C0-F091-48B2-96DB-2CE1E58B4AC4}"/>
              </a:ext>
            </a:extLst>
          </p:cNvPr>
          <p:cNvSpPr txBox="1">
            <a:spLocks/>
          </p:cNvSpPr>
          <p:nvPr/>
        </p:nvSpPr>
        <p:spPr>
          <a:xfrm>
            <a:off x="2891061" y="262524"/>
            <a:ext cx="7192246" cy="1011610"/>
          </a:xfrm>
          <a:prstGeom prst="rect">
            <a:avLst/>
          </a:prstGeo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vert="horz" lIns="91440" tIns="45720" rIns="91440" bIns="45720" rtlCol="0" anchor="ctr">
            <a:normAutofit fontScale="8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b="1" dirty="0"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Acte 3 : La complicité du directeur des domaines (Mamour Diallo)</a:t>
            </a:r>
          </a:p>
        </p:txBody>
      </p:sp>
    </p:spTree>
    <p:extLst>
      <p:ext uri="{BB962C8B-B14F-4D97-AF65-F5344CB8AC3E}">
        <p14:creationId xmlns:p14="http://schemas.microsoft.com/office/powerpoint/2010/main" val="368632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72257994-BD97-4691-8B89-198A6D2BA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918509"/>
            <a:ext cx="12192000" cy="1939491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066EF0DB-8137-4E64-8C07-327ACC20636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492" y="218457"/>
            <a:ext cx="2381869" cy="881291"/>
          </a:xfrm>
          <a:prstGeom prst="rect">
            <a:avLst/>
          </a:prstGeom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76CF092-680C-41AC-80B6-5D3BD60277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1061" y="262523"/>
            <a:ext cx="8566546" cy="1750236"/>
          </a:xfrm>
          <a:solidFill>
            <a:srgbClr val="FFFFFF"/>
          </a:solidFill>
          <a:ln w="38100">
            <a:solidFill>
              <a:srgbClr val="404040"/>
            </a:solidFill>
            <a:miter lim="800000"/>
          </a:ln>
        </p:spPr>
        <p:txBody>
          <a:bodyPr anchor="ctr">
            <a:normAutofit fontScale="90000"/>
          </a:bodyPr>
          <a:lstStyle/>
          <a:p>
            <a:pPr algn="just"/>
            <a:r>
              <a:rPr lang="fr-FR" sz="4000" dirty="0">
                <a:solidFill>
                  <a:srgbClr val="FF0000"/>
                </a:solidFill>
                <a:latin typeface="Arial Black" panose="020B0A040201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Acte 4 : Mode opératoire     Deux (02) actes d’acquiescement pour + de 94 milliards FCFA 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7E5C108-D2DB-435E-A61E-4093D9F3F9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D57F6565-ABC1-4A14-AA63-B3A04A4F9F01}" type="slidenum">
              <a:rPr lang="fr-FR">
                <a:solidFill>
                  <a:prstClr val="white">
                    <a:tint val="75000"/>
                    <a:alpha val="80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spcAft>
                  <a:spcPts val="600"/>
                </a:spcAft>
              </a:pPr>
              <a:t>9</a:t>
            </a:fld>
            <a:endParaRPr lang="fr-FR" dirty="0">
              <a:solidFill>
                <a:prstClr val="white">
                  <a:tint val="75000"/>
                  <a:alpha val="80000"/>
                </a:prst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D3778C4-AB70-4C1E-B2C4-265B3BB0F444}"/>
              </a:ext>
            </a:extLst>
          </p:cNvPr>
          <p:cNvSpPr txBox="1">
            <a:spLocks/>
          </p:cNvSpPr>
          <p:nvPr/>
        </p:nvSpPr>
        <p:spPr>
          <a:xfrm>
            <a:off x="2108684" y="1716119"/>
            <a:ext cx="7974623" cy="59328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600" b="1" dirty="0">
              <a:solidFill>
                <a:srgbClr val="FF0000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95664C-F3AF-4EAD-AA14-F92F26D3E0F8}"/>
              </a:ext>
            </a:extLst>
          </p:cNvPr>
          <p:cNvSpPr/>
          <p:nvPr/>
        </p:nvSpPr>
        <p:spPr>
          <a:xfrm>
            <a:off x="1035792" y="2669054"/>
            <a:ext cx="10421815" cy="355077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76200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just"/>
            <a:r>
              <a:rPr lang="fr-FR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Le 21 août 2017, « une commission de conciliation » _</a:t>
            </a:r>
            <a:r>
              <a:rPr lang="fr-FR" sz="3200" i="1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on ne connait ni la composition, ni les membres ayant siégé à cette date </a:t>
            </a:r>
            <a:r>
              <a:rPr lang="fr-FR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_décide alors d’indemniser SEYDOU SARR par le procédé </a:t>
            </a:r>
            <a:r>
              <a:rPr lang="fr-FR" sz="3200" b="1" dirty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des actes d’acquiescement</a:t>
            </a:r>
            <a:r>
              <a:rPr lang="fr-FR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dans lesquels, Seydou SARR apparait comme étant l’exproprié du TF 1451/R (Tjrs propriété des familles </a:t>
            </a:r>
            <a:r>
              <a:rPr lang="fr-FR" sz="3200" dirty="0" err="1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Ndiaga</a:t>
            </a:r>
            <a:r>
              <a:rPr lang="fr-FR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NDOYE et consorts</a:t>
            </a:r>
            <a:r>
              <a:rPr lang="fr-FR" sz="3200" dirty="0">
                <a:ln>
                  <a:solidFill>
                    <a:schemeClr val="tx1"/>
                  </a:solidFill>
                </a:ln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fr-FR" sz="2800" b="1" dirty="0">
              <a:ln>
                <a:solidFill>
                  <a:srgbClr val="7030A0"/>
                </a:solidFill>
              </a:ln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fr-FR" sz="2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lèche droite 3"/>
          <p:cNvSpPr/>
          <p:nvPr/>
        </p:nvSpPr>
        <p:spPr>
          <a:xfrm>
            <a:off x="9406328" y="499676"/>
            <a:ext cx="524656" cy="1594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213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1280</TotalTime>
  <Words>944</Words>
  <Application>Microsoft Office PowerPoint</Application>
  <PresentationFormat>Grand écran</PresentationFormat>
  <Paragraphs>87</Paragraphs>
  <Slides>15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Wingdings</vt:lpstr>
      <vt:lpstr>Thème Office</vt:lpstr>
      <vt:lpstr>Détournement présumé DE DENIERS PUBLICS PORTANT SUR + 94 milliards FCFA</vt:lpstr>
      <vt:lpstr>Ousmane SONKO  Député à l’assemblée nationale et président de PASTEF LES PATRIOTES</vt:lpstr>
      <vt:lpstr>Présentation PowerPoint</vt:lpstr>
      <vt:lpstr>EXPOSE DES FAITS</vt:lpstr>
      <vt:lpstr>       Entre le 08 avril 1978 , date de l’acquisition contestée   en justice et le 09 février 2012, date de la décision qui a rendu le titre aux familles  Ndiaga Ndoye et consorts</vt:lpstr>
      <vt:lpstr>Acte 1 : L’entrée EN  SCENE DE SEYDOU SARR dit TAHIROU</vt:lpstr>
      <vt:lpstr>Acte 2 : SEYDOU SARR TENTE DE BLANCHIR SON ESCROQUERIE</vt:lpstr>
      <vt:lpstr>Présentation PowerPoint</vt:lpstr>
      <vt:lpstr>Acte 4 : Mode opératoire     Deux (02) actes d’acquiescement pour + de 94 milliards FCFA </vt:lpstr>
      <vt:lpstr>Contenu des deux (02) actes d’acquiescement</vt:lpstr>
      <vt:lpstr>Constat 1</vt:lpstr>
      <vt:lpstr>Constat 2</vt:lpstr>
      <vt:lpstr>Constat 3</vt:lpstr>
      <vt:lpstr>Constat 4</vt:lpstr>
      <vt:lpstr>Notre combat contre le mal gouvernance est un sacerdoce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DETOURNEMENT DE DENIERS PUBLICS</dc:title>
  <dc:creator>Mandiaye</dc:creator>
  <cp:lastModifiedBy>Mandiaye DIALLO</cp:lastModifiedBy>
  <cp:revision>182</cp:revision>
  <dcterms:created xsi:type="dcterms:W3CDTF">2018-05-08T10:10:08Z</dcterms:created>
  <dcterms:modified xsi:type="dcterms:W3CDTF">2019-01-09T10:20:58Z</dcterms:modified>
</cp:coreProperties>
</file>